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image" Target="../media/image56.png"/><Relationship Id="rId17" Type="http://schemas.openxmlformats.org/officeDocument/2006/relationships/image" Target="../media/image57.png"/><Relationship Id="rId18" Type="http://schemas.openxmlformats.org/officeDocument/2006/relationships/image" Target="../media/image58.png"/><Relationship Id="rId19" Type="http://schemas.openxmlformats.org/officeDocument/2006/relationships/image" Target="../media/image4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4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3" Type="http://schemas.openxmlformats.org/officeDocument/2006/relationships/image" Target="../media/image51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9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59B2">
              <a:alpha val="8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648083" y="1162050"/>
            <a:ext cx="2895527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Apex IT Skills Center Zafarwal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33746" y="1638299"/>
            <a:ext cx="3924201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Course: Digital Marketing &amp; E-commerce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3786" y="2133599"/>
            <a:ext cx="312412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1950"/>
              </a:spcAft>
            </a:pPr>
            <a:r>
              <a:rPr sz="1674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Module 2: Digital Marketing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476" y="2762249"/>
            <a:ext cx="10286742" cy="137160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ctr">
              <a:lnSpc>
                <a:spcPts val="4680"/>
              </a:lnSpc>
              <a:spcBef>
                <a:spcPts val="0"/>
              </a:spcBef>
              <a:spcAft>
                <a:spcPts val="2600"/>
              </a:spcAft>
            </a:pPr>
            <a:r>
              <a:rPr sz="3588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Facebook Page for Digital Products &amp; AI Tools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19609" y="4743450"/>
            <a:ext cx="952476" cy="3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43311" y="5410199"/>
            <a:ext cx="3114597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260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Course Mentor: Jamshaid Akhtar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Understanding Digital Products vs Physical Products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28" y="1428750"/>
            <a:ext cx="503859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What Are Digital Products?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57228" y="1491761"/>
            <a:ext cx="304792" cy="2168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228" y="2009774"/>
            <a:ext cx="5038599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Software tools 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57228" y="2052357"/>
            <a:ext cx="190495" cy="1624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28" y="2390774"/>
            <a:ext cx="5038599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WordPress plugins 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57228" y="2433357"/>
            <a:ext cx="190495" cy="1624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7228" y="2771775"/>
            <a:ext cx="5038599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Themes &amp; templates 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57228" y="2814357"/>
            <a:ext cx="190495" cy="1624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7228" y="3152775"/>
            <a:ext cx="5038599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AI tools &amp; subscriptions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57228" y="3195357"/>
            <a:ext cx="190495" cy="1624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7228" y="3533774"/>
            <a:ext cx="5038599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Digital downloads 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57228" y="3576357"/>
            <a:ext cx="190495" cy="162485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1466813" y="4391025"/>
            <a:ext cx="3809904" cy="2143125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95867" y="1428750"/>
            <a:ext cx="503859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Key Difference 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295867" y="1506415"/>
            <a:ext cx="304792" cy="187569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6295867" y="2200275"/>
            <a:ext cx="5038599" cy="1685925"/>
          </a:xfrm>
          <a:prstGeom prst="roundRect">
            <a:avLst>
              <a:gd name="adj" fmla="val 4519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5535455" y="2960687"/>
            <a:ext cx="1685925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33986" y="2390774"/>
            <a:ext cx="4609984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Very Important 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533986" y="2429289"/>
            <a:ext cx="266693" cy="20872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533986" y="2828925"/>
            <a:ext cx="4609984" cy="5333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People don't fear the product — they fear wasting money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3986" y="3457575"/>
            <a:ext cx="460998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Therefore, trust and clarity matter more than price.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14977" y="4076699"/>
            <a:ext cx="3809904" cy="5715000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Facebook Page Positioning (Strategic)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28" y="1428750"/>
            <a:ext cx="503859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Page Name Strategy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57228" y="1482969"/>
            <a:ext cx="304792" cy="23446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57228" y="2009774"/>
            <a:ext cx="5038599" cy="1409699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57228" y="2009774"/>
            <a:ext cx="5038599" cy="495299"/>
          </a:xfrm>
          <a:prstGeom prst="rect">
            <a:avLst/>
          </a:prstGeom>
          <a:solidFill>
            <a:srgbClr val="F44336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28" y="2009774"/>
            <a:ext cx="5038599" cy="4952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 Bad Examples 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1047723" y="2160270"/>
            <a:ext cx="228594" cy="194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7723" y="2647949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"Cheap Digital Tools" 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1047723" y="2697111"/>
            <a:ext cx="171445" cy="1493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7723" y="2962274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"Best Plugins Store"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1047723" y="3001911"/>
            <a:ext cx="171445" cy="149327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57228" y="3609975"/>
            <a:ext cx="5038599" cy="1724024"/>
          </a:xfrm>
          <a:prstGeom prst="roundRect">
            <a:avLst>
              <a:gd name="adj" fmla="val 883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7228" y="3609975"/>
            <a:ext cx="5038599" cy="495299"/>
          </a:xfrm>
          <a:prstGeom prst="rect">
            <a:avLst/>
          </a:prstGeom>
          <a:solidFill>
            <a:srgbClr val="4CAF5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7228" y="3609975"/>
            <a:ext cx="5038599" cy="4952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 Good Examples 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1047723" y="3760470"/>
            <a:ext cx="228594" cy="1943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47723" y="4248150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"Smart Digital Tools"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047723" y="4297311"/>
            <a:ext cx="171445" cy="1493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47723" y="4562475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"AI &amp; Web Tools Hub"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047723" y="4602111"/>
            <a:ext cx="171445" cy="1493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47723" y="4876800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"Pro Digital Solutions"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047723" y="4925961"/>
            <a:ext cx="171445" cy="149327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857228" y="5810249"/>
            <a:ext cx="5038599" cy="981074"/>
          </a:xfrm>
          <a:prstGeom prst="roundRect">
            <a:avLst>
              <a:gd name="adj" fmla="val 7766"/>
            </a:avLst>
          </a:prstGeom>
          <a:solidFill>
            <a:srgbClr val="0059B2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449241" y="6218236"/>
            <a:ext cx="981074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5347" y="6000750"/>
            <a:ext cx="4609984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Why Names Matter 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1095347" y="6036945"/>
            <a:ext cx="228594" cy="19430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95347" y="6362700"/>
            <a:ext cx="460998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Names must suggest expertise, not cheap selling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5867" y="1428750"/>
            <a:ext cx="503859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Category Selection 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295867" y="1471246"/>
            <a:ext cx="304792" cy="257907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6295867" y="2009774"/>
            <a:ext cx="5038599" cy="2038349"/>
          </a:xfrm>
          <a:prstGeom prst="roundRect">
            <a:avLst>
              <a:gd name="adj" fmla="val 74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95867" y="2009774"/>
            <a:ext cx="5038599" cy="495299"/>
          </a:xfrm>
          <a:prstGeom prst="rect">
            <a:avLst/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95867" y="2009774"/>
            <a:ext cx="5038599" cy="4952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Best Categories 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486362" y="2158841"/>
            <a:ext cx="228594" cy="19716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486362" y="2647949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Software Company 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486362" y="2697111"/>
            <a:ext cx="171445" cy="14932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486362" y="2962274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Internet Company 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486362" y="3001911"/>
            <a:ext cx="171445" cy="14932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486362" y="3276599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Digital Creator 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486362" y="3325761"/>
            <a:ext cx="171445" cy="14932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486362" y="3590924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IT Services 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486362" y="3630561"/>
            <a:ext cx="171445" cy="149327"/>
          </a:xfrm>
          <a:prstGeom prst="rect">
            <a:avLst/>
          </a:prstGeom>
        </p:spPr>
      </p:pic>
      <p:sp>
        <p:nvSpPr>
          <p:cNvPr id="43" name="Rounded Rectangle 42"/>
          <p:cNvSpPr/>
          <p:nvPr/>
        </p:nvSpPr>
        <p:spPr>
          <a:xfrm>
            <a:off x="6295867" y="4190999"/>
            <a:ext cx="5038599" cy="1095374"/>
          </a:xfrm>
          <a:prstGeom prst="roundRect">
            <a:avLst>
              <a:gd name="adj" fmla="val 1391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295867" y="4190999"/>
            <a:ext cx="5038599" cy="495299"/>
          </a:xfrm>
          <a:prstGeom prst="rect">
            <a:avLst/>
          </a:prstGeom>
          <a:solidFill>
            <a:srgbClr val="FF980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95867" y="4190999"/>
            <a:ext cx="5038599" cy="4952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E65100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E65100"/>
                </a:solidFill>
                <a:latin typeface="Source Sans Pro"/>
                <a:rFonts ascii="Source Sans Pro" hAnsi="Source Sans Pro" eastAsia="Source Sans Pro" cs="Source Sans Pro"/>
              </a:rPr>
              <a:t> Avoid </a:t>
            </a:r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6486362" y="4340066"/>
            <a:ext cx="228594" cy="19716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486362" y="4829175"/>
            <a:ext cx="46576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Random or unrelated categories </a:t>
            </a:r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6486362" y="4868811"/>
            <a:ext cx="171445" cy="149327"/>
          </a:xfrm>
          <a:prstGeom prst="rect">
            <a:avLst/>
          </a:prstGeom>
        </p:spPr>
      </p:pic>
      <p:sp>
        <p:nvSpPr>
          <p:cNvPr id="49" name="Rounded Rectangle 48"/>
          <p:cNvSpPr/>
          <p:nvPr/>
        </p:nvSpPr>
        <p:spPr>
          <a:xfrm>
            <a:off x="6914977" y="5476875"/>
            <a:ext cx="3809904" cy="2400300"/>
          </a:xfrm>
          <a:prstGeom prst="round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Page Optimization for Digital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428750"/>
            <a:ext cx="513384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Visual Elements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482969"/>
            <a:ext cx="304792" cy="23446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66733" y="1962149"/>
            <a:ext cx="5133846" cy="20574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57228" y="21526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62000" y="2277717"/>
            <a:ext cx="266693" cy="2261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6338" y="2247899"/>
            <a:ext cx="140013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Profile Picture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28" y="2771775"/>
            <a:ext cx="475285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Clean logo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2814357"/>
            <a:ext cx="190495" cy="1624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7228" y="3124200"/>
            <a:ext cx="475285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Tech-style design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3166782"/>
            <a:ext cx="190495" cy="1624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7228" y="3476624"/>
            <a:ext cx="475285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Simple colors (blue, black, white)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3519207"/>
            <a:ext cx="190495" cy="162485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66733" y="4210049"/>
            <a:ext cx="5133846" cy="2819399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57228" y="44005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962000" y="4534314"/>
            <a:ext cx="266693" cy="20872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76338" y="4495799"/>
            <a:ext cx="2657408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Cover Photo (Trust Builder)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7228" y="5019675"/>
            <a:ext cx="475285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Tools logos (WordPress, AI, design)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5062257"/>
            <a:ext cx="190495" cy="1624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7228" y="5372100"/>
            <a:ext cx="475285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Clear value proposition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5414682"/>
            <a:ext cx="190495" cy="16248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5767107"/>
            <a:ext cx="190495" cy="162485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857228" y="6076950"/>
            <a:ext cx="4752856" cy="7619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 Same Side Corner Rectangle 25"/>
          <p:cNvSpPr/>
          <p:nvPr/>
        </p:nvSpPr>
        <p:spPr>
          <a:xfrm rot="16200000">
            <a:off x="542269" y="6391909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7228" y="6076950"/>
            <a:ext cx="4752856" cy="7619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Premium Digital Tools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| AI Solutions | Website Assets</a:t>
            </a:r>
            <a:r>
              <a:rPr sz="1104"/>
              <a:t>
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Message us for instant access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91115" y="1428750"/>
            <a:ext cx="513384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About Section (Very Important)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391115" y="1471246"/>
            <a:ext cx="304792" cy="257907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6391115" y="1962149"/>
            <a:ext cx="5133846" cy="2466975"/>
          </a:xfrm>
          <a:prstGeom prst="roundRect">
            <a:avLst>
              <a:gd name="adj" fmla="val 617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581610" y="21526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86382" y="2300908"/>
            <a:ext cx="266693" cy="17973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200719" y="2247899"/>
            <a:ext cx="923901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Structure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581610" y="2771775"/>
            <a:ext cx="1276318" cy="409574"/>
          </a:xfrm>
          <a:prstGeom prst="roundRect">
            <a:avLst>
              <a:gd name="adj" fmla="val 2790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1610" y="2771775"/>
            <a:ext cx="1276318" cy="4095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Who you help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953176" y="2771775"/>
            <a:ext cx="1571585" cy="409574"/>
          </a:xfrm>
          <a:prstGeom prst="roundRect">
            <a:avLst>
              <a:gd name="adj" fmla="val 2790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53176" y="2771775"/>
            <a:ext cx="1571585" cy="4095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What you provide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581610" y="3276599"/>
            <a:ext cx="2095447" cy="409574"/>
          </a:xfrm>
          <a:prstGeom prst="roundRect">
            <a:avLst>
              <a:gd name="adj" fmla="val 2790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81610" y="3276599"/>
            <a:ext cx="2095447" cy="4095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Why you are trustworthy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772305" y="3276599"/>
            <a:ext cx="1390615" cy="409574"/>
          </a:xfrm>
          <a:prstGeom prst="roundRect">
            <a:avLst>
              <a:gd name="adj" fmla="val 2790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772305" y="3276599"/>
            <a:ext cx="1390615" cy="4095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How to contact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391115" y="4619625"/>
            <a:ext cx="5133846" cy="2409825"/>
          </a:xfrm>
          <a:prstGeom prst="roundRect">
            <a:avLst>
              <a:gd name="adj" fmla="val 6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581610" y="481012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686382" y="4935192"/>
            <a:ext cx="266693" cy="226115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200719" y="4895849"/>
            <a:ext cx="742931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Sample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81610" y="5429250"/>
            <a:ext cx="4752856" cy="1009649"/>
          </a:xfrm>
          <a:prstGeom prst="roundRect">
            <a:avLst>
              <a:gd name="adj" fmla="val 150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 Same Side Corner Rectangle 46"/>
          <p:cNvSpPr/>
          <p:nvPr/>
        </p:nvSpPr>
        <p:spPr>
          <a:xfrm rot="16200000">
            <a:off x="6142826" y="5868034"/>
            <a:ext cx="10096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81610" y="5429250"/>
            <a:ext cx="4752856" cy="10096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We provide </a:t>
            </a: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verified digital tools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, plugins, themes, and AI solutions for </a:t>
            </a: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freelancers, businesses, and creators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. All products are </a:t>
            </a:r>
            <a:r>
              <a:rPr sz="107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tested and supported</a:t>
            </a:r>
            <a:r>
              <a:rPr sz="107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. Message us for details.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Trust Elements (Non-Negotiable)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10858228" cy="1257300"/>
          </a:xfrm>
          <a:prstGeom prst="roundRect">
            <a:avLst>
              <a:gd name="adj" fmla="val 6060"/>
            </a:avLst>
          </a:prstGeom>
          <a:solidFill>
            <a:srgbClr val="0059B2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120633" y="1974850"/>
            <a:ext cx="1257300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476" y="1666874"/>
            <a:ext cx="1033436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Key Concept 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52476" y="1694717"/>
            <a:ext cx="304792" cy="2872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2476" y="2152650"/>
            <a:ext cx="10334366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For digital products, </a:t>
            </a: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trust replaces touch</a:t>
            </a:r>
            <a:r>
              <a:rPr sz="143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6733" y="2971800"/>
            <a:ext cx="5333866" cy="1276350"/>
          </a:xfrm>
          <a:prstGeom prst="roundRect">
            <a:avLst>
              <a:gd name="adj" fmla="val 1194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57228" y="3162299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1000099" y="3325585"/>
            <a:ext cx="285742" cy="2449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71585" y="3162299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Clear Product Explanation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1585" y="3524250"/>
            <a:ext cx="4238519" cy="5333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Detailed descriptions of features, benefits, and use cases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1095" y="2971800"/>
            <a:ext cx="5333866" cy="1276350"/>
          </a:xfrm>
          <a:prstGeom prst="roundRect">
            <a:avLst>
              <a:gd name="adj" fmla="val 1194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381590" y="3162299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524461" y="3325585"/>
            <a:ext cx="285742" cy="2449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95947" y="3162299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Demo Screenshots/Videos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95947" y="3524250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Visual demonstrations showing product in action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4438649"/>
            <a:ext cx="5333866" cy="1009649"/>
          </a:xfrm>
          <a:prstGeom prst="roundRect">
            <a:avLst>
              <a:gd name="adj" fmla="val 150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57228" y="462915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1000099" y="4792435"/>
            <a:ext cx="285742" cy="24492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571585" y="4629150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Refund or Replacement Policy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1585" y="4991100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Clear terms if product doesn't meet expectations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1095" y="4438649"/>
            <a:ext cx="5333866" cy="1009649"/>
          </a:xfrm>
          <a:prstGeom prst="roundRect">
            <a:avLst>
              <a:gd name="adj" fmla="val 150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381590" y="462915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524461" y="4804098"/>
            <a:ext cx="285742" cy="22160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095947" y="4629150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Support Commitment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95947" y="4991100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Promise of assistance and problem resolution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6733" y="5638799"/>
            <a:ext cx="10858228" cy="1009649"/>
          </a:xfrm>
          <a:prstGeom prst="roundRect">
            <a:avLst>
              <a:gd name="adj" fmla="val 150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857228" y="582930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1000099" y="6004248"/>
            <a:ext cx="285742" cy="22160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71585" y="5829300"/>
            <a:ext cx="976288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Consistent Posting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71585" y="6191250"/>
            <a:ext cx="976288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Regular content showing active, engaged business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Facebook Algorithm Strategy for Digital Products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4CAF5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800079" y="1584080"/>
            <a:ext cx="304792" cy="2608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1090" y="1543050"/>
            <a:ext cx="285742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What the Algorithm Likes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2190749"/>
            <a:ext cx="4990975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7228" y="23812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4CAF5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62000" y="2515014"/>
            <a:ext cx="266693" cy="2087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338" y="238125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Educational Content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76338" y="272415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Value-first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approach builds authority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6733" y="3324225"/>
            <a:ext cx="4990975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57228" y="35147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4CAF5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62000" y="3639792"/>
            <a:ext cx="266693" cy="22611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76338" y="3514725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Problem-Solving Posts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6338" y="3857625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Address </a:t>
            </a:r>
            <a:r>
              <a:rPr sz="1196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specific pain points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of your audience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6733" y="4457700"/>
            <a:ext cx="4990975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57228" y="464820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4CAF5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962000" y="4813852"/>
            <a:ext cx="266693" cy="14494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76338" y="464820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Video Demos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76338" y="499110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Show </a:t>
            </a:r>
            <a:r>
              <a:rPr sz="1196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products in action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increases engagement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6733" y="5591175"/>
            <a:ext cx="4990975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57228" y="578167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4CAF5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62000" y="5906742"/>
            <a:ext cx="266693" cy="22611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476338" y="5781674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Comments &amp; Questions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76338" y="6124574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Interaction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signals valuable content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86322" y="1428750"/>
            <a:ext cx="19049" cy="5153024"/>
          </a:xfrm>
          <a:prstGeom prst="rect">
            <a:avLst/>
          </a:prstGeom>
          <a:solidFill>
            <a:srgbClr val="0059B2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533986" y="142875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F44336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3" y="1585546"/>
            <a:ext cx="304792" cy="2579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248343" y="1543050"/>
            <a:ext cx="1581110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What to Avoid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33986" y="2190749"/>
            <a:ext cx="4990975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724481" y="23812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44336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829254" y="2506317"/>
            <a:ext cx="266693" cy="22611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343591" y="238125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Direct Selling Every Post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43591" y="272415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Overly promotional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content reduces reach 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33986" y="3324225"/>
            <a:ext cx="4990975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724481" y="35147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44336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829254" y="3689073"/>
            <a:ext cx="266693" cy="12755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343591" y="3514725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Spam Links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43591" y="3857625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Excessive linking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triggers spam filters 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533986" y="4457700"/>
            <a:ext cx="4990975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724481" y="464820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44336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829254" y="4761671"/>
            <a:ext cx="266693" cy="24930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343591" y="464820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Copy-Paste Ads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43591" y="4991100"/>
            <a:ext cx="399087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D32F2F"/>
                </a:solidFill>
                <a:latin typeface="Source Sans Pro"/>
                <a:rFonts ascii="Source Sans Pro" hAnsi="Source Sans Pro" eastAsia="Source Sans Pro" cs="Source Sans Pro"/>
              </a:rPr>
              <a:t>Duplicate content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gets penalized 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6733" y="6867524"/>
            <a:ext cx="10858228" cy="981074"/>
          </a:xfrm>
          <a:prstGeom prst="roundRect">
            <a:avLst>
              <a:gd name="adj" fmla="val 7766"/>
            </a:avLst>
          </a:prstGeom>
          <a:solidFill>
            <a:srgbClr val="0059B2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 Same Side Corner Rectangle 46"/>
          <p:cNvSpPr/>
          <p:nvPr/>
        </p:nvSpPr>
        <p:spPr>
          <a:xfrm rot="16200000">
            <a:off x="258746" y="7275511"/>
            <a:ext cx="981074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04852" y="7058025"/>
            <a:ext cx="10429614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Key Insight 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904852" y="7085647"/>
            <a:ext cx="228594" cy="21145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904852" y="7419974"/>
            <a:ext cx="1042961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Facebook's algorithm rewards </a:t>
            </a:r>
            <a:r>
              <a:rPr sz="1196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engagement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and </a:t>
            </a:r>
            <a:r>
              <a:rPr sz="1196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value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over direct sales. Focus on building trust first.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Content Strategy for Digital Services Page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3495587" cy="1924049"/>
          </a:xfrm>
          <a:prstGeom prst="roundRect">
            <a:avLst>
              <a:gd name="adj" fmla="val 79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57228" y="16192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62000" y="1753014"/>
            <a:ext cx="266693" cy="2087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6338" y="1714500"/>
            <a:ext cx="990575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28" y="2238375"/>
            <a:ext cx="3114597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"What is this tool?"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57228" y="2280957"/>
            <a:ext cx="190495" cy="1624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7228" y="2590799"/>
            <a:ext cx="3114597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"Who should use it?"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2652992"/>
            <a:ext cx="190495" cy="1232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42971" y="2943225"/>
            <a:ext cx="282885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Teach, don't just sell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816" y="1428750"/>
            <a:ext cx="3495587" cy="1924049"/>
          </a:xfrm>
          <a:prstGeom prst="roundRect">
            <a:avLst>
              <a:gd name="adj" fmla="val 79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543311" y="16192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4648083" y="1744317"/>
            <a:ext cx="266693" cy="22611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62420" y="1714500"/>
            <a:ext cx="1743031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Problem-Solution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3311" y="2238375"/>
            <a:ext cx="3114597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"Why your website is slow"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4543311" y="2280957"/>
            <a:ext cx="190495" cy="16248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543311" y="2590799"/>
            <a:ext cx="3114597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"How this plugin fixes it"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4543311" y="2623577"/>
            <a:ext cx="190495" cy="1820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829054" y="2943225"/>
            <a:ext cx="282885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Show the transformation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29374" y="1428750"/>
            <a:ext cx="3495587" cy="1924049"/>
          </a:xfrm>
          <a:prstGeom prst="roundRect">
            <a:avLst>
              <a:gd name="adj" fmla="val 79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219869" y="16192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8324641" y="1784902"/>
            <a:ext cx="266693" cy="14494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838979" y="1714500"/>
            <a:ext cx="1409664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Demo Content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19869" y="2238375"/>
            <a:ext cx="3114597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Screen recordings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8219869" y="2292163"/>
            <a:ext cx="190495" cy="14007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219869" y="2590799"/>
            <a:ext cx="3114597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Before/after results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8219869" y="2624977"/>
            <a:ext cx="190495" cy="17929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05612" y="2943225"/>
            <a:ext cx="282885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Show, don't just tell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66733" y="3543300"/>
            <a:ext cx="5333866" cy="2276474"/>
          </a:xfrm>
          <a:prstGeom prst="roundRect">
            <a:avLst>
              <a:gd name="adj" fmla="val 66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57228" y="37337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962000" y="3847271"/>
            <a:ext cx="266693" cy="24930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476338" y="3829050"/>
            <a:ext cx="1342991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Trust Content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7228" y="4352924"/>
            <a:ext cx="495287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FAQs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857228" y="4395507"/>
            <a:ext cx="190495" cy="16248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57228" y="4705350"/>
            <a:ext cx="495287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Customer feedback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3">
            <a:alphaModFix amt="100000"/>
          </a:blip>
          <a:stretch>
            <a:fillRect/>
          </a:stretch>
        </p:blipFill>
        <p:spPr>
          <a:xfrm>
            <a:off x="857228" y="4747932"/>
            <a:ext cx="190495" cy="16248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57228" y="5057775"/>
            <a:ext cx="495287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Usage guides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4">
            <a:alphaModFix amt="100000"/>
          </a:blip>
          <a:stretch>
            <a:fillRect/>
          </a:stretch>
        </p:blipFill>
        <p:spPr>
          <a:xfrm>
            <a:off x="857228" y="5110162"/>
            <a:ext cx="190495" cy="14287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142971" y="5410199"/>
            <a:ext cx="466713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Build credibility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91095" y="3543300"/>
            <a:ext cx="5333866" cy="2276474"/>
          </a:xfrm>
          <a:prstGeom prst="roundRect">
            <a:avLst>
              <a:gd name="adj" fmla="val 66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381590" y="37337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5">
            <a:alphaModFix amt="100000"/>
          </a:blip>
          <a:stretch>
            <a:fillRect/>
          </a:stretch>
        </p:blipFill>
        <p:spPr>
          <a:xfrm>
            <a:off x="6486362" y="3858867"/>
            <a:ext cx="266693" cy="226115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000699" y="3829050"/>
            <a:ext cx="1352516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Sales Content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81590" y="4352924"/>
            <a:ext cx="495287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Offers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6">
            <a:alphaModFix amt="100000"/>
          </a:blip>
          <a:stretch>
            <a:fillRect/>
          </a:stretch>
        </p:blipFill>
        <p:spPr>
          <a:xfrm>
            <a:off x="6381590" y="4395507"/>
            <a:ext cx="190495" cy="16248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381590" y="4705350"/>
            <a:ext cx="495287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Bundles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7">
            <a:alphaModFix amt="100000"/>
          </a:blip>
          <a:stretch>
            <a:fillRect/>
          </a:stretch>
        </p:blipFill>
        <p:spPr>
          <a:xfrm>
            <a:off x="6381590" y="4747932"/>
            <a:ext cx="190495" cy="16248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6381590" y="5057775"/>
            <a:ext cx="4952876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Limited-time deals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18">
            <a:alphaModFix amt="100000"/>
          </a:blip>
          <a:stretch>
            <a:fillRect/>
          </a:stretch>
        </p:blipFill>
        <p:spPr>
          <a:xfrm>
            <a:off x="6381590" y="5096155"/>
            <a:ext cx="190495" cy="17088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667333" y="5410199"/>
            <a:ext cx="466713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Create urgency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66733" y="6010274"/>
            <a:ext cx="10858228" cy="981074"/>
          </a:xfrm>
          <a:prstGeom prst="roundRect">
            <a:avLst>
              <a:gd name="adj" fmla="val 7766"/>
            </a:avLst>
          </a:prstGeom>
          <a:solidFill>
            <a:srgbClr val="0059B2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 Same Side Corner Rectangle 53"/>
          <p:cNvSpPr/>
          <p:nvPr/>
        </p:nvSpPr>
        <p:spPr>
          <a:xfrm rot="16200000">
            <a:off x="258746" y="6418261"/>
            <a:ext cx="981074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04852" y="6200775"/>
            <a:ext cx="10429614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Key Balance </a:t>
            </a:r>
          </a:p>
        </p:txBody>
      </p:sp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19">
            <a:alphaModFix amt="100000"/>
          </a:blip>
          <a:stretch>
            <a:fillRect/>
          </a:stretch>
        </p:blipFill>
        <p:spPr>
          <a:xfrm>
            <a:off x="904852" y="6228397"/>
            <a:ext cx="228594" cy="21145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904852" y="6562725"/>
            <a:ext cx="1042961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80% value content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(education, problem-solving, demo, trust) + </a:t>
            </a:r>
            <a:r>
              <a:rPr sz="119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20% sales content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= Optimal engagement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Sample Post Ideas (AIDA Framework)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333866" cy="1847849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57228" y="16192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2196F3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62000" y="1767508"/>
            <a:ext cx="266693" cy="1797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6338" y="1685925"/>
            <a:ext cx="122869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1976D2"/>
                </a:solidFill>
                <a:latin typeface="Source Sans Pro"/>
                <a:rFonts ascii="Source Sans Pro" hAnsi="Source Sans Pro" eastAsia="Source Sans Pro" cs="Source Sans Pro"/>
              </a:rPr>
              <a:t>Awareness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7228" y="2238375"/>
            <a:ext cx="4952876" cy="847724"/>
          </a:xfrm>
          <a:prstGeom prst="roundRect">
            <a:avLst>
              <a:gd name="adj" fmla="val 13483"/>
            </a:avLst>
          </a:prstGeom>
          <a:solidFill>
            <a:srgbClr val="000000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499406" y="2596197"/>
            <a:ext cx="847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976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7228" y="2238375"/>
            <a:ext cx="4952876" cy="84772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Struggling to design websites without coding?</a:t>
            </a:r>
            <a:r>
              <a:rPr sz="1104"/>
              <a:t>
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Here's a tool most freelancers use.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262" y="2114550"/>
            <a:ext cx="657208" cy="1438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76" b="1">
                <a:solidFill>
                  <a:srgbClr val="1976D2"/>
                </a:solidFill>
                <a:latin typeface="Source Sans Pro"/>
                <a:rFonts ascii="Source Sans Pro" hAnsi="Source Sans Pro" eastAsia="Source Sans Pro" cs="Source Sans Pro"/>
              </a:rPr>
              <a:t>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1095" y="1428750"/>
            <a:ext cx="5333866" cy="1847849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81590" y="16192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9C27B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486362" y="1753014"/>
            <a:ext cx="266693" cy="2087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00699" y="1685925"/>
            <a:ext cx="88580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7B1FA2"/>
                </a:solidFill>
                <a:latin typeface="Source Sans Pro"/>
                <a:rFonts ascii="Source Sans Pro" hAnsi="Source Sans Pro" eastAsia="Source Sans Pro" cs="Source Sans Pro"/>
              </a:rPr>
              <a:t>Interest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81590" y="2238375"/>
            <a:ext cx="4952876" cy="847724"/>
          </a:xfrm>
          <a:prstGeom prst="roundRect">
            <a:avLst>
              <a:gd name="adj" fmla="val 13483"/>
            </a:avLst>
          </a:prstGeom>
          <a:solidFill>
            <a:srgbClr val="000000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 Same Side Corner Rectangle 16"/>
          <p:cNvSpPr/>
          <p:nvPr/>
        </p:nvSpPr>
        <p:spPr>
          <a:xfrm rot="16200000">
            <a:off x="6023768" y="2596197"/>
            <a:ext cx="847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B1F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590" y="2238375"/>
            <a:ext cx="4952876" cy="84772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This WordPress plugin helps you build pages in minutes.</a:t>
            </a:r>
            <a:r>
              <a:rPr sz="1104"/>
              <a:t>
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Here's how it works.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24941" y="2114550"/>
            <a:ext cx="342891" cy="1438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76" b="1">
                <a:solidFill>
                  <a:srgbClr val="7B1FA2"/>
                </a:solidFill>
                <a:latin typeface="Source Sans Pro"/>
                <a:rFonts ascii="Source Sans Pro" hAnsi="Source Sans Pro" eastAsia="Source Sans Pro" cs="Source Sans Pro"/>
              </a:rPr>
              <a:t>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33" y="3467100"/>
            <a:ext cx="5333866" cy="1847849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57228" y="365760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F98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62000" y="3780389"/>
            <a:ext cx="266693" cy="2116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476338" y="3714750"/>
            <a:ext cx="714357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F57C00"/>
                </a:solidFill>
                <a:latin typeface="Source Sans Pro"/>
                <a:rFonts ascii="Source Sans Pro" hAnsi="Source Sans Pro" eastAsia="Source Sans Pro" cs="Source Sans Pro"/>
              </a:rPr>
              <a:t>Desire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7228" y="4267199"/>
            <a:ext cx="4952876" cy="847724"/>
          </a:xfrm>
          <a:prstGeom prst="roundRect">
            <a:avLst>
              <a:gd name="adj" fmla="val 13483"/>
            </a:avLst>
          </a:prstGeom>
          <a:solidFill>
            <a:srgbClr val="000000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499406" y="4625021"/>
            <a:ext cx="847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57228" y="4267199"/>
            <a:ext cx="4952876" cy="84772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Our clients saved hours using this AI writing tool.</a:t>
            </a:r>
            <a:r>
              <a:rPr sz="1104"/>
              <a:t>
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See the results.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9589" y="4152899"/>
            <a:ext cx="723881" cy="1438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76" b="1">
                <a:solidFill>
                  <a:srgbClr val="F57C00"/>
                </a:solidFill>
                <a:latin typeface="Source Sans Pro"/>
                <a:rFonts ascii="Source Sans Pro" hAnsi="Source Sans Pro" eastAsia="Source Sans Pro" cs="Source Sans Pro"/>
              </a:rPr>
              <a:t>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91095" y="3467100"/>
            <a:ext cx="5333866" cy="1847849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381590" y="365760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4CAF5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486362" y="3773142"/>
            <a:ext cx="266693" cy="22611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000699" y="3714750"/>
            <a:ext cx="73340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Action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81590" y="4267199"/>
            <a:ext cx="4952876" cy="847724"/>
          </a:xfrm>
          <a:prstGeom prst="roundRect">
            <a:avLst>
              <a:gd name="adj" fmla="val 13483"/>
            </a:avLst>
          </a:prstGeom>
          <a:solidFill>
            <a:srgbClr val="000000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 Same Side Corner Rectangle 32"/>
          <p:cNvSpPr/>
          <p:nvPr/>
        </p:nvSpPr>
        <p:spPr>
          <a:xfrm rot="16200000">
            <a:off x="6023768" y="4625021"/>
            <a:ext cx="847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8E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81590" y="4267199"/>
            <a:ext cx="4952876" cy="84772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Need this tool today?</a:t>
            </a:r>
            <a:r>
              <a:rPr sz="1104"/>
              <a:t>
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Message us on WhatsApp for instant access.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10624" y="4152899"/>
            <a:ext cx="657208" cy="1438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76" b="1">
                <a:solidFill>
                  <a:srgbClr val="388E3C"/>
                </a:solidFill>
                <a:latin typeface="Source Sans Pro"/>
                <a:rFonts ascii="Source Sans Pro" hAnsi="Source Sans Pro" eastAsia="Source Sans Pro" cs="Source Sans Pro"/>
              </a:rPr>
              <a:t>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66733" y="5495924"/>
            <a:ext cx="10858228" cy="981074"/>
          </a:xfrm>
          <a:prstGeom prst="roundRect">
            <a:avLst>
              <a:gd name="adj" fmla="val 7766"/>
            </a:avLst>
          </a:prstGeom>
          <a:solidFill>
            <a:srgbClr val="0059B2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 Same Side Corner Rectangle 36"/>
          <p:cNvSpPr/>
          <p:nvPr/>
        </p:nvSpPr>
        <p:spPr>
          <a:xfrm rot="16200000">
            <a:off x="258746" y="5903911"/>
            <a:ext cx="981074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4852" y="5686425"/>
            <a:ext cx="10429614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AIDA Strategy 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04852" y="5714047"/>
            <a:ext cx="228594" cy="21145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04852" y="6048375"/>
            <a:ext cx="1042961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Guide customers through </a:t>
            </a:r>
            <a:r>
              <a:rPr sz="1196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Awareness → Interest → Desire → Action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to maximize conversion rates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Sales Funnel for Digital Products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81090" y="2209800"/>
            <a:ext cx="3809904" cy="761999"/>
          </a:xfrm>
          <a:prstGeom prst="roundRect">
            <a:avLst>
              <a:gd name="adj" fmla="val 20000"/>
            </a:avLst>
          </a:prstGeom>
          <a:solidFill>
            <a:srgbClr val="0059B2">
              <a:alpha val="9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81090" y="2209800"/>
            <a:ext cx="3809904" cy="761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Facebook Content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1571585" y="2971800"/>
            <a:ext cx="3428914" cy="761999"/>
          </a:xfrm>
          <a:prstGeom prst="rect">
            <a:avLst/>
          </a:prstGeom>
          <a:solidFill>
            <a:srgbClr val="0059B2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71585" y="2971800"/>
            <a:ext cx="3428914" cy="761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Trust</a:t>
            </a:r>
          </a:p>
        </p:txBody>
      </p:sp>
      <p:sp>
        <p:nvSpPr>
          <p:cNvPr id="8" name="Rectangle 7"/>
          <p:cNvSpPr/>
          <p:nvPr/>
        </p:nvSpPr>
        <p:spPr>
          <a:xfrm>
            <a:off x="1762080" y="3733799"/>
            <a:ext cx="3047923" cy="761999"/>
          </a:xfrm>
          <a:prstGeom prst="rect">
            <a:avLst/>
          </a:prstGeom>
          <a:solidFill>
            <a:srgbClr val="0059B2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762080" y="3733799"/>
            <a:ext cx="3047923" cy="761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WhatsApp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52576" y="4495799"/>
            <a:ext cx="2666933" cy="761999"/>
          </a:xfrm>
          <a:prstGeom prst="rect">
            <a:avLst/>
          </a:prstGeom>
          <a:solidFill>
            <a:srgbClr val="0059B2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52576" y="4495799"/>
            <a:ext cx="2666933" cy="761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Payment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143071" y="5257800"/>
            <a:ext cx="2285942" cy="761999"/>
          </a:xfrm>
          <a:prstGeom prst="roundRect">
            <a:avLst>
              <a:gd name="adj" fmla="val 0"/>
            </a:avLst>
          </a:prstGeom>
          <a:solidFill>
            <a:srgbClr val="0059B2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143071" y="5257800"/>
            <a:ext cx="2285942" cy="761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Delivery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6342" y="1428750"/>
            <a:ext cx="5238619" cy="838200"/>
          </a:xfrm>
          <a:prstGeom prst="roundRect">
            <a:avLst>
              <a:gd name="adj" fmla="val 1818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76838" y="160972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581610" y="1743489"/>
            <a:ext cx="266693" cy="20872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95947" y="1571625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Facebook Content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95947" y="1885950"/>
            <a:ext cx="423851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Educational posts build awareness and trust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342" y="2505074"/>
            <a:ext cx="5238619" cy="838200"/>
          </a:xfrm>
          <a:prstGeom prst="roundRect">
            <a:avLst>
              <a:gd name="adj" fmla="val 1818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76838" y="26860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581610" y="2799521"/>
            <a:ext cx="266693" cy="24930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095947" y="2647949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Trust Building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95947" y="2962274"/>
            <a:ext cx="423851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Value-first approach establishes credibility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342" y="3581400"/>
            <a:ext cx="5238619" cy="838200"/>
          </a:xfrm>
          <a:prstGeom prst="roundRect">
            <a:avLst>
              <a:gd name="adj" fmla="val 1818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76838" y="376237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581610" y="3887442"/>
            <a:ext cx="266693" cy="22611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095947" y="3724274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WhatsApp Conversation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95947" y="4038599"/>
            <a:ext cx="423851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Direct communication addresses concerns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86342" y="4657725"/>
            <a:ext cx="5238619" cy="838200"/>
          </a:xfrm>
          <a:prstGeom prst="roundRect">
            <a:avLst>
              <a:gd name="adj" fmla="val 1818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476838" y="48386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581610" y="4981160"/>
            <a:ext cx="266693" cy="1913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095947" y="4800600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Payment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95947" y="5114925"/>
            <a:ext cx="423851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Secure transaction with confirmation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342" y="5734050"/>
            <a:ext cx="5238619" cy="838200"/>
          </a:xfrm>
          <a:prstGeom prst="roundRect">
            <a:avLst>
              <a:gd name="adj" fmla="val 1818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476838" y="59150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581610" y="6053137"/>
            <a:ext cx="266693" cy="20002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095947" y="5876925"/>
            <a:ext cx="42385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Delivery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95947" y="6191250"/>
            <a:ext cx="423851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Instant access to digital product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66733" y="7096124"/>
            <a:ext cx="10858228" cy="2181225"/>
          </a:xfrm>
          <a:prstGeom prst="roundRect">
            <a:avLst>
              <a:gd name="adj" fmla="val 3493"/>
            </a:avLst>
          </a:prstGeom>
          <a:solidFill>
            <a:srgbClr val="0059B2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 Same Side Corner Rectangle 39"/>
          <p:cNvSpPr/>
          <p:nvPr/>
        </p:nvSpPr>
        <p:spPr>
          <a:xfrm rot="16200000">
            <a:off x="-341329" y="8104186"/>
            <a:ext cx="2181225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04852" y="7286625"/>
            <a:ext cx="10429614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Why WhatsApp Works Best 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1147300" y="7296149"/>
            <a:ext cx="1648649" cy="266699"/>
          </a:xfrm>
          <a:prstGeom prst="rect">
            <a:avLst/>
          </a:prstGeom>
        </p:spPr>
      </p:pic>
      <p:sp>
        <p:nvSpPr>
          <p:cNvPr id="43" name="Rounded Rectangle 42"/>
          <p:cNvSpPr/>
          <p:nvPr/>
        </p:nvSpPr>
        <p:spPr>
          <a:xfrm>
            <a:off x="904852" y="7724774"/>
            <a:ext cx="5143371" cy="60960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1047723" y="7839074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1133446" y="7947454"/>
            <a:ext cx="209544" cy="164241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543011" y="7905749"/>
            <a:ext cx="189542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Instant communication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191095" y="7724774"/>
            <a:ext cx="5143371" cy="60960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6333966" y="7839074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419689" y="7930463"/>
            <a:ext cx="209544" cy="198222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6829254" y="7905749"/>
            <a:ext cx="174303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Screenshots &amp; demos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04852" y="8477249"/>
            <a:ext cx="5143371" cy="60960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1047723" y="8591549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1133446" y="8691433"/>
            <a:ext cx="209544" cy="18123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543011" y="8667750"/>
            <a:ext cx="182875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Payment confirmation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191095" y="8477249"/>
            <a:ext cx="5143371" cy="60960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6333966" y="8591549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7" name="Picture 56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6419689" y="8699929"/>
            <a:ext cx="209544" cy="164241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829254" y="8667750"/>
            <a:ext cx="142871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Support handling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Live Case Study &amp; Common Mistakes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428750"/>
            <a:ext cx="528624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Case Study: "Pro Digital Tools Hub"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471246"/>
            <a:ext cx="304792" cy="25790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66733" y="1962149"/>
            <a:ext cx="5286242" cy="2219324"/>
          </a:xfrm>
          <a:prstGeom prst="roundRect">
            <a:avLst>
              <a:gd name="adj" fmla="val 68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57228" y="2152650"/>
            <a:ext cx="266693" cy="266699"/>
          </a:xfrm>
          <a:prstGeom prst="roundRect">
            <a:avLst>
              <a:gd name="adj" fmla="val 5000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28" y="2152650"/>
            <a:ext cx="266693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8219" y="2152650"/>
            <a:ext cx="452426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Page creation with strategic name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7228" y="2533649"/>
            <a:ext cx="266693" cy="266699"/>
          </a:xfrm>
          <a:prstGeom prst="roundRect">
            <a:avLst>
              <a:gd name="adj" fmla="val 5000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7228" y="2533649"/>
            <a:ext cx="266693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19" y="2533649"/>
            <a:ext cx="452426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Profile &amp; cover optimization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7228" y="2914650"/>
            <a:ext cx="266693" cy="266699"/>
          </a:xfrm>
          <a:prstGeom prst="roundRect">
            <a:avLst>
              <a:gd name="adj" fmla="val 5000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7228" y="2914650"/>
            <a:ext cx="266693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8219" y="2914650"/>
            <a:ext cx="452426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About section writing with trust elements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7228" y="3295650"/>
            <a:ext cx="266693" cy="266699"/>
          </a:xfrm>
          <a:prstGeom prst="roundRect">
            <a:avLst>
              <a:gd name="adj" fmla="val 50000"/>
            </a:avLst>
          </a:prstGeom>
          <a:solidFill>
            <a:srgbClr val="005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7228" y="3295650"/>
            <a:ext cx="266693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8219" y="3295650"/>
            <a:ext cx="452426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First 3 posts: Educational, Demo, CTA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7228" y="3752849"/>
            <a:ext cx="490525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130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Result: Professional and trustworthy page, not spammy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33" y="4371975"/>
            <a:ext cx="528624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Common Mistakes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4414471"/>
            <a:ext cx="304792" cy="257907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66733" y="4905375"/>
            <a:ext cx="5286242" cy="1762125"/>
          </a:xfrm>
          <a:prstGeom prst="roundRect">
            <a:avLst>
              <a:gd name="adj" fmla="val 864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5113019"/>
            <a:ext cx="228594" cy="19430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00119" y="5095874"/>
            <a:ext cx="1581110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Selling pirated tools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5494020"/>
            <a:ext cx="228594" cy="19430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200119" y="5476875"/>
            <a:ext cx="16573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No support after sale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5875019"/>
            <a:ext cx="228594" cy="19430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200119" y="5857875"/>
            <a:ext cx="207639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No explanation of product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57228" y="6256019"/>
            <a:ext cx="228594" cy="19430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00119" y="6238874"/>
            <a:ext cx="18097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Over-promising results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38719" y="1428750"/>
            <a:ext cx="528624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 Key Teaching Takeaways 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238719" y="1482969"/>
            <a:ext cx="304792" cy="234461"/>
          </a:xfrm>
          <a:prstGeom prst="rect">
            <a:avLst/>
          </a:prstGeom>
        </p:spPr>
      </p:pic>
      <p:sp>
        <p:nvSpPr>
          <p:cNvPr id="33" name="Rounded Rectangle 32"/>
          <p:cNvSpPr/>
          <p:nvPr/>
        </p:nvSpPr>
        <p:spPr>
          <a:xfrm>
            <a:off x="6238719" y="1962149"/>
            <a:ext cx="5286242" cy="4705350"/>
          </a:xfrm>
          <a:prstGeom prst="roundRect">
            <a:avLst>
              <a:gd name="adj" fmla="val 323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429214" y="2152650"/>
            <a:ext cx="2381190" cy="704849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572085" y="2314575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57808" y="2414458"/>
            <a:ext cx="209544" cy="18123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067373" y="2266950"/>
            <a:ext cx="1600159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Authority positioning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953276" y="2152650"/>
            <a:ext cx="2381190" cy="704849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9096147" y="2314575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9181870" y="2422954"/>
            <a:ext cx="209544" cy="16424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591435" y="2266950"/>
            <a:ext cx="1600159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Education &gt; Discounts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29214" y="3000375"/>
            <a:ext cx="2381190" cy="60960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572085" y="3114675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657808" y="3214558"/>
            <a:ext cx="209544" cy="181232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067373" y="3181350"/>
            <a:ext cx="1562060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Trust before selling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953276" y="3000375"/>
            <a:ext cx="2381190" cy="60960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9096147" y="3114675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59B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9181870" y="3214558"/>
            <a:ext cx="209544" cy="18123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9591435" y="3181350"/>
            <a:ext cx="146681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Messaging &gt; Links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29214" y="3895724"/>
            <a:ext cx="490525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1950"/>
              </a:spcBef>
              <a:spcAft>
                <a:spcPts val="0"/>
              </a:spcAft>
            </a:pPr>
            <a:r>
              <a:rPr sz="1315" b="1">
                <a:solidFill>
                  <a:srgbClr val="0059B2"/>
                </a:solidFill>
                <a:latin typeface="Source Sans Pro"/>
                <a:rFonts ascii="Source Sans Pro" hAnsi="Source Sans Pro" eastAsia="Source Sans Pro" cs="Source Sans Pro"/>
              </a:rPr>
              <a:t>Hands-On Activity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29214" y="4305300"/>
            <a:ext cx="490525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975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Each student must: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67333" y="4638674"/>
            <a:ext cx="4667133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Choose a digital product category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333" y="4972050"/>
            <a:ext cx="4667133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Create a page name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67333" y="5305425"/>
            <a:ext cx="4667133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Write About section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