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0.png"/><Relationship Id="rId9" Type="http://schemas.openxmlformats.org/officeDocument/2006/relationships/image" Target="../media/image3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1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18.png"/><Relationship Id="rId15" Type="http://schemas.openxmlformats.org/officeDocument/2006/relationships/image" Target="../media/image5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image" Target="../media/image40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18.png"/><Relationship Id="rId13" Type="http://schemas.openxmlformats.org/officeDocument/2006/relationships/image" Target="../media/image60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image" Target="../media/image14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52.png"/><Relationship Id="rId14" Type="http://schemas.openxmlformats.org/officeDocument/2006/relationships/image" Target="../media/image71.png"/><Relationship Id="rId15" Type="http://schemas.openxmlformats.org/officeDocument/2006/relationships/image" Target="../media/image72.png"/><Relationship Id="rId16" Type="http://schemas.openxmlformats.org/officeDocument/2006/relationships/image" Target="../media/image73.png"/><Relationship Id="rId17" Type="http://schemas.openxmlformats.org/officeDocument/2006/relationships/image" Target="../media/image7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Relationship Id="rId3" Type="http://schemas.openxmlformats.org/officeDocument/2006/relationships/image" Target="../media/image70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43.png"/><Relationship Id="rId9" Type="http://schemas.openxmlformats.org/officeDocument/2006/relationships/image" Target="../media/image80.png"/><Relationship Id="rId10" Type="http://schemas.openxmlformats.org/officeDocument/2006/relationships/image" Target="../media/image81.png"/><Relationship Id="rId11" Type="http://schemas.openxmlformats.org/officeDocument/2006/relationships/image" Target="../media/image64.png"/><Relationship Id="rId12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3B5998">
                  <a:alpha val="85000"/>
                </a:srgbClr>
              </a:gs>
              <a:gs pos="100000">
                <a:srgbClr val="3B5998">
                  <a:alpha val="85000"/>
                </a:srgbClr>
              </a:gs>
            </a:gsLst>
            <a:lin scaled="0" ang="162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380990" y="407604"/>
            <a:ext cx="342891" cy="289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9129" y="400050"/>
            <a:ext cx="866753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Business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476" y="2457450"/>
            <a:ext cx="10286742" cy="1371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4680"/>
              </a:lnSpc>
              <a:spcBef>
                <a:spcPts val="0"/>
              </a:spcBef>
              <a:spcAft>
                <a:spcPts val="1950"/>
              </a:spcAft>
            </a:pPr>
            <a:r>
              <a:rPr sz="3588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How to Create a Professional Facebook Page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1230" y="4114800"/>
            <a:ext cx="6629234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E4E6EB"/>
                </a:solidFill>
                <a:latin typeface="Source Sans Pro"/>
                <a:rFonts ascii="Source Sans Pro" hAnsi="Source Sans Pro" eastAsia="Source Sans Pro" cs="Source Sans Pro"/>
              </a:rPr>
              <a:t>A Step-by-Step Guide to Building Your Business Presence on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Why Create a Facebook Business Page?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372967"/>
            <a:ext cx="266693" cy="2261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6298" y="2333624"/>
            <a:ext cx="3219369" cy="52387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Reach a Massive Audience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Connect with billions of users worldwide 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123371"/>
            <a:ext cx="266693" cy="249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6298" y="3095625"/>
            <a:ext cx="3924201" cy="52387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Build Trust &amp; Credibility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Professional presence enhances brand reputation 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937552"/>
            <a:ext cx="266693" cy="1449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6298" y="3857625"/>
            <a:ext cx="3924201" cy="52387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Powerful Marketing Tools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Targeted ads, analytics, and promotional features 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667664"/>
            <a:ext cx="266693" cy="2087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6298" y="4619625"/>
            <a:ext cx="3409864" cy="523874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Direct Customer Service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Instant communication through Messenger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6342" y="2857500"/>
            <a:ext cx="5238619" cy="19907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Preparation Before Creating Your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523861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Required Information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180892"/>
            <a:ext cx="266693" cy="22901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1673038"/>
            <a:ext cx="190495" cy="1400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2476" y="1628775"/>
            <a:ext cx="377180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Business Name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- Official name customers know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2042832"/>
            <a:ext cx="190495" cy="162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2476" y="2009774"/>
            <a:ext cx="288600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Category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- Type of business (up to 3)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2423832"/>
            <a:ext cx="190495" cy="162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52476" y="2390774"/>
            <a:ext cx="308602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Bio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- Short description (255 characters)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2810435"/>
            <a:ext cx="190495" cy="1512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2476" y="2771775"/>
            <a:ext cx="312412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Contact Details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- Phone, email, website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3185832"/>
            <a:ext cx="190495" cy="1624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52476" y="3152775"/>
            <a:ext cx="329556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Location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- Physical address (if applicable)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66733" y="3566832"/>
            <a:ext cx="190495" cy="1624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2476" y="3533774"/>
            <a:ext cx="293362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Business Hours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- Operating schedule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342" y="2038349"/>
            <a:ext cx="523861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Image Best Practices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286342" y="2086389"/>
            <a:ext cx="266693" cy="208721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6286342" y="2533649"/>
            <a:ext cx="5238619" cy="1238249"/>
          </a:xfrm>
          <a:prstGeom prst="roundRect">
            <a:avLst>
              <a:gd name="adj" fmla="val 12307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429214" y="2667000"/>
            <a:ext cx="952476" cy="952499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24561" y="2781300"/>
            <a:ext cx="2362140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Profile Picture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4561" y="3067050"/>
            <a:ext cx="2362140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196 × 196 pixels (minimum)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24561" y="3295650"/>
            <a:ext cx="2362140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Use your logo in a circular format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86342" y="3962399"/>
            <a:ext cx="5238619" cy="1047749"/>
          </a:xfrm>
          <a:prstGeom prst="roundRect">
            <a:avLst>
              <a:gd name="adj" fmla="val 14545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29214" y="4095749"/>
            <a:ext cx="1428714" cy="761999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00799" y="4114800"/>
            <a:ext cx="182875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Cover Photo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00799" y="4400550"/>
            <a:ext cx="182875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851 × 315 pixels (desktop)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0799" y="4629150"/>
            <a:ext cx="182875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640 × 360 pixels (mobile)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6286342" y="5328957"/>
            <a:ext cx="190495" cy="16248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572085" y="5295899"/>
            <a:ext cx="431471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Keep important elements in the center for mobile 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Step 1: Creating Your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685925"/>
            <a:ext cx="5238619" cy="609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416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2486025"/>
            <a:ext cx="523861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Creating Your Page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3137534"/>
            <a:ext cx="228594" cy="1257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8199" y="3067050"/>
            <a:ext cx="441948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Navigate to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facebook.com/pages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or click the menu icon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541395"/>
            <a:ext cx="228594" cy="194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8199" y="3505199"/>
            <a:ext cx="27145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Click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+ Create New Profile or Page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979544"/>
            <a:ext cx="228594" cy="1943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38199" y="3943350"/>
            <a:ext cx="261930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Select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Public Page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and click Next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426267"/>
            <a:ext cx="228594" cy="1771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8199" y="4381499"/>
            <a:ext cx="329556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Enter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Page Name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,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Category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, and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Bio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4855845"/>
            <a:ext cx="228594" cy="1943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8199" y="4819650"/>
            <a:ext cx="233356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Click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Create Page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continue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33" y="5591175"/>
            <a:ext cx="5238619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975"/>
              </a:spcBef>
              <a:spcAft>
                <a:spcPts val="0"/>
              </a:spcAft>
            </a:pPr>
            <a:r>
              <a:rPr sz="1076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Note: Your page name should match your business name for easy discovery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342" y="2409825"/>
            <a:ext cx="5238619" cy="2895600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Step 2: Adding Profile Picture and Cover Photo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352549"/>
            <a:ext cx="5238619" cy="609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416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2152650"/>
            <a:ext cx="523861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Profile &amp; Cover Photos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767488"/>
            <a:ext cx="228594" cy="1800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8199" y="2724150"/>
            <a:ext cx="353368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Click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Add Profile Picture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upload your logo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207067"/>
            <a:ext cx="228594" cy="177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8199" y="3162299"/>
            <a:ext cx="359083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Click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Add Cover Photo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upload your banner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625215"/>
            <a:ext cx="228594" cy="2171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38199" y="3600450"/>
            <a:ext cx="467665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Adjust positioning to ensure important elements are visible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4083367"/>
            <a:ext cx="228594" cy="1771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8199" y="4038599"/>
            <a:ext cx="332414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Click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Save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when satisfied with positioning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4857750"/>
            <a:ext cx="5238619" cy="1504950"/>
          </a:xfrm>
          <a:prstGeom prst="roundRect">
            <a:avLst>
              <a:gd name="adj" fmla="val 5063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-19702" y="5544185"/>
            <a:ext cx="15049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7703" y="5010149"/>
            <a:ext cx="491477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Pro Tips 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847703" y="5027294"/>
            <a:ext cx="228594" cy="194309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847703" y="5382985"/>
            <a:ext cx="152396" cy="13062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98" y="5334000"/>
            <a:ext cx="3695607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Profile: Use high-quality logo (196×196px minimum)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847703" y="5687785"/>
            <a:ext cx="152396" cy="1306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76298" y="5638799"/>
            <a:ext cx="3714657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Cover: 851×315px for desktop, 640×360px for mobile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847703" y="5973535"/>
            <a:ext cx="152396" cy="13062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6298" y="5924549"/>
            <a:ext cx="383847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Keep important text in center for mobile compatibility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342" y="2733674"/>
            <a:ext cx="5238619" cy="2238375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Step 3: Setting Up Page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5238619" cy="609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416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1943100"/>
            <a:ext cx="523861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Complete Your Page Information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560320"/>
            <a:ext cx="228594" cy="1943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8199" y="2524125"/>
            <a:ext cx="292410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Add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Website URL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drive traffic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007042"/>
            <a:ext cx="228594" cy="177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8199" y="2962274"/>
            <a:ext cx="348606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Enter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Phone Number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for direct contact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450907"/>
            <a:ext cx="228594" cy="1657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38199" y="3400425"/>
            <a:ext cx="325746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Provide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Business Email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for inquiries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874770"/>
            <a:ext cx="228594" cy="194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8199" y="3838574"/>
            <a:ext cx="307649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Set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Physical Address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if applicable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4312920"/>
            <a:ext cx="228594" cy="1943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8199" y="4276725"/>
            <a:ext cx="245738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Configure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Business Hours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6733" y="5095874"/>
            <a:ext cx="5238619" cy="1504950"/>
          </a:xfrm>
          <a:prstGeom prst="roundRect">
            <a:avLst>
              <a:gd name="adj" fmla="val 5063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-19702" y="5782309"/>
            <a:ext cx="15049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7703" y="5238749"/>
            <a:ext cx="491477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Why Complete Information Matters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847703" y="5244465"/>
            <a:ext cx="228594" cy="2171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847703" y="5621110"/>
            <a:ext cx="152396" cy="1306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76298" y="5572125"/>
            <a:ext cx="263835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Builds trust with potential customers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847703" y="5916385"/>
            <a:ext cx="152396" cy="13062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6298" y="5867399"/>
            <a:ext cx="2695507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Improves visibility in Facebook search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847703" y="6211660"/>
            <a:ext cx="152396" cy="13062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76298" y="6162675"/>
            <a:ext cx="2857428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Enables features like location-based ads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86342" y="2838450"/>
            <a:ext cx="5238619" cy="2066924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Step 4: Customizing Your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5238619" cy="609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416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1943100"/>
            <a:ext cx="523861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Personalize Your Page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33" y="2524125"/>
            <a:ext cx="52386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Page Templates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568892"/>
            <a:ext cx="228594" cy="177164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966757"/>
            <a:ext cx="190495" cy="162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525" y="2933699"/>
            <a:ext cx="291457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Go to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Settings &gt; Templates and Tabs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319182"/>
            <a:ext cx="190495" cy="162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1525" y="3286125"/>
            <a:ext cx="380037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Choose template: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Business, Services, Shopping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33" y="3876674"/>
            <a:ext cx="52386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Customize Tabs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921442"/>
            <a:ext cx="228594" cy="177164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4338917"/>
            <a:ext cx="190495" cy="1232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71525" y="4286250"/>
            <a:ext cx="346701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Reorder tabs to prioritize important content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4688541"/>
            <a:ext cx="190495" cy="1288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71525" y="4638674"/>
            <a:ext cx="303839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Hide tabs you don't need (e.g., Events)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33" y="5229225"/>
            <a:ext cx="52386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Action Buttons (CTA)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86764" y="5248275"/>
            <a:ext cx="188531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66733" y="5671857"/>
            <a:ext cx="190495" cy="16248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71525" y="5638799"/>
            <a:ext cx="365750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Add a primary CTA button to your page header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33" y="6019800"/>
            <a:ext cx="1114397" cy="323849"/>
          </a:xfrm>
          <a:prstGeom prst="roundRect">
            <a:avLst>
              <a:gd name="adj" fmla="val 35294"/>
            </a:avLst>
          </a:prstGeom>
          <a:solidFill>
            <a:srgbClr val="E7F3FF"/>
          </a:solidFill>
          <a:ln w="8255">
            <a:solidFill>
              <a:srgbClr val="187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33" y="6019800"/>
            <a:ext cx="1114397" cy="3238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Shop Now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790555" y="6116410"/>
            <a:ext cx="152396" cy="13062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76378" y="6019800"/>
            <a:ext cx="1028674" cy="323849"/>
          </a:xfrm>
          <a:prstGeom prst="roundRect">
            <a:avLst>
              <a:gd name="adj" fmla="val 35294"/>
            </a:avLst>
          </a:prstGeom>
          <a:solidFill>
            <a:srgbClr val="E7F3FF"/>
          </a:solidFill>
          <a:ln w="8255">
            <a:solidFill>
              <a:srgbClr val="187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876378" y="6019800"/>
            <a:ext cx="1028674" cy="3238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Call Now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2000199" y="6121853"/>
            <a:ext cx="152396" cy="119742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2990775" y="6019800"/>
            <a:ext cx="1362040" cy="323849"/>
          </a:xfrm>
          <a:prstGeom prst="roundRect">
            <a:avLst>
              <a:gd name="adj" fmla="val 35294"/>
            </a:avLst>
          </a:prstGeom>
          <a:solidFill>
            <a:srgbClr val="E7F3FF"/>
          </a:solidFill>
          <a:ln w="8255">
            <a:solidFill>
              <a:srgbClr val="187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990775" y="6019800"/>
            <a:ext cx="1362040" cy="3238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Send Message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3114597" y="6124574"/>
            <a:ext cx="152396" cy="114300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4457588" y="6019800"/>
            <a:ext cx="1114397" cy="323849"/>
          </a:xfrm>
          <a:prstGeom prst="roundRect">
            <a:avLst>
              <a:gd name="adj" fmla="val 35294"/>
            </a:avLst>
          </a:prstGeom>
          <a:solidFill>
            <a:srgbClr val="E7F3FF"/>
          </a:solidFill>
          <a:ln w="8255">
            <a:solidFill>
              <a:srgbClr val="187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457588" y="6019800"/>
            <a:ext cx="1114397" cy="3238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95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Book Now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4581410" y="6115050"/>
            <a:ext cx="152396" cy="133349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66733" y="6772275"/>
            <a:ext cx="5238619" cy="1019174"/>
          </a:xfrm>
          <a:prstGeom prst="roundRect">
            <a:avLst>
              <a:gd name="adj" fmla="val 7476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223186" y="7215822"/>
            <a:ext cx="10191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7703" y="6915150"/>
            <a:ext cx="4914777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Pro Tip </a:t>
            </a: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847703" y="6948207"/>
            <a:ext cx="190495" cy="16248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47703" y="7210424"/>
            <a:ext cx="4914777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Align your CTA button with your primary business goal (sales, leads, or appointments)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342" y="2990849"/>
            <a:ext cx="5238619" cy="2943225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Step 5: Managing Your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5238619" cy="6096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416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1943100"/>
            <a:ext cx="5238619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625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Team Management &amp; Settings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33" y="2524125"/>
            <a:ext cx="52386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Add Page Team Members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586037"/>
            <a:ext cx="228594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966757"/>
            <a:ext cx="190495" cy="162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525" y="2933699"/>
            <a:ext cx="226689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Go to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Settings &gt; Page access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330388"/>
            <a:ext cx="190495" cy="1400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1525" y="3286125"/>
            <a:ext cx="306697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Click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Add New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invite team members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33" y="3876674"/>
            <a:ext cx="52386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Assign Roles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911441"/>
            <a:ext cx="228594" cy="197167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66733" y="4286250"/>
            <a:ext cx="1428714" cy="1047749"/>
          </a:xfrm>
          <a:prstGeom prst="roundRect">
            <a:avLst>
              <a:gd name="adj" fmla="val 14545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228694" y="4435719"/>
            <a:ext cx="304792" cy="23446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030" y="4781549"/>
            <a:ext cx="120011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Admin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30" y="5048250"/>
            <a:ext cx="1200119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Full control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38319" y="4286250"/>
            <a:ext cx="1428714" cy="1047749"/>
          </a:xfrm>
          <a:prstGeom prst="roundRect">
            <a:avLst>
              <a:gd name="adj" fmla="val 14545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2800279" y="4435719"/>
            <a:ext cx="304792" cy="23446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52616" y="4781549"/>
            <a:ext cx="120011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Editor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2616" y="5048250"/>
            <a:ext cx="1200119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Create &amp; edit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09904" y="4286250"/>
            <a:ext cx="1428714" cy="1047749"/>
          </a:xfrm>
          <a:prstGeom prst="roundRect">
            <a:avLst>
              <a:gd name="adj" fmla="val 14545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3924201" y="4427689"/>
            <a:ext cx="1828754" cy="2505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924201" y="4781549"/>
            <a:ext cx="120011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Moderator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24201" y="5048250"/>
            <a:ext cx="1200119" cy="17145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06770"/>
                </a:solidFill>
                <a:latin typeface="Source Sans Pro"/>
                <a:rFonts ascii="Source Sans Pro" hAnsi="Source Sans Pro" eastAsia="Source Sans Pro" cs="Source Sans Pro"/>
              </a:rPr>
              <a:t>Manage comments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33" y="5572125"/>
            <a:ext cx="523861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Page Settings 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66733" y="5616892"/>
            <a:ext cx="228594" cy="177164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66733" y="6016158"/>
            <a:ext cx="190495" cy="15968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71525" y="5981699"/>
            <a:ext cx="2762180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Configure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notification preferences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666733" y="6358777"/>
            <a:ext cx="190495" cy="17929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71525" y="6334125"/>
            <a:ext cx="227641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Set up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page security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options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6733" y="7115175"/>
            <a:ext cx="5238619" cy="1019174"/>
          </a:xfrm>
          <a:prstGeom prst="roundRect">
            <a:avLst>
              <a:gd name="adj" fmla="val 7476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 Same Side Corner Rectangle 32"/>
          <p:cNvSpPr/>
          <p:nvPr/>
        </p:nvSpPr>
        <p:spPr>
          <a:xfrm rot="16200000">
            <a:off x="223186" y="7558722"/>
            <a:ext cx="10191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7703" y="7258050"/>
            <a:ext cx="4914777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Pro Tip 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847703" y="7291107"/>
            <a:ext cx="190495" cy="1624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47703" y="7553324"/>
            <a:ext cx="4914777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Only grant admin access to trusted team members who need full control of your page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86342" y="2676524"/>
            <a:ext cx="5238619" cy="3933824"/>
          </a:xfrm>
          <a:prstGeom prst="round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Best Practices for Professional Pages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3428914" cy="4400550"/>
          </a:xfrm>
          <a:prstGeom prst="roundRect">
            <a:avLst>
              <a:gd name="adj" fmla="val 6666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04852" y="1381124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E7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038199" y="1549644"/>
            <a:ext cx="304792" cy="2344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209" y="1523999"/>
            <a:ext cx="1657308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Content Strategy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2176182"/>
            <a:ext cx="190495" cy="162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0595" y="2143125"/>
            <a:ext cx="192400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Post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3-5 times per week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04852" y="2568388"/>
            <a:ext cx="190495" cy="1400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90595" y="2524125"/>
            <a:ext cx="266693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Mix of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80% value, 20% promotion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904852" y="3176307"/>
            <a:ext cx="190495" cy="1624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90595" y="3143250"/>
            <a:ext cx="209544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Use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video, images, stories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3565711"/>
            <a:ext cx="190495" cy="1456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90595" y="3524250"/>
            <a:ext cx="260025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Analyze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peak engagement times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1390" y="1143000"/>
            <a:ext cx="3428914" cy="4400550"/>
          </a:xfrm>
          <a:prstGeom prst="roundRect">
            <a:avLst>
              <a:gd name="adj" fmla="val 6666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19509" y="1381124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E7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4752856" y="1537921"/>
            <a:ext cx="304792" cy="2579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33866" y="1523999"/>
            <a:ext cx="1695407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Engagement Tips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4619509" y="2176182"/>
            <a:ext cx="190495" cy="16248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05252" y="2143125"/>
            <a:ext cx="266693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Respond to comments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within 24 hours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4619509" y="2795307"/>
            <a:ext cx="190495" cy="1624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905252" y="2762249"/>
            <a:ext cx="177160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Ask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questions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in posts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4619509" y="3167902"/>
            <a:ext cx="190495" cy="17929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05252" y="3143250"/>
            <a:ext cx="266693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Use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Facebook Stories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for behind-the-scenes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4619509" y="3801035"/>
            <a:ext cx="190495" cy="1512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905252" y="3762374"/>
            <a:ext cx="186685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Create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interactive polls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6047" y="1143000"/>
            <a:ext cx="3428914" cy="4400550"/>
          </a:xfrm>
          <a:prstGeom prst="roundRect">
            <a:avLst>
              <a:gd name="adj" fmla="val 6666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334166" y="1381124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E7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8467513" y="1584813"/>
            <a:ext cx="304792" cy="1641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048523" y="1523999"/>
            <a:ext cx="1676358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Audience Growth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8334166" y="2187388"/>
            <a:ext cx="190495" cy="14007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619909" y="2143125"/>
            <a:ext cx="242881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Invite friends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like your page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8334166" y="2568388"/>
            <a:ext cx="190495" cy="14007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619909" y="2524125"/>
            <a:ext cx="233356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Boost high-performing posts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5">
            <a:alphaModFix amt="100000"/>
          </a:blip>
          <a:stretch>
            <a:fillRect/>
          </a:stretch>
        </p:blipFill>
        <p:spPr>
          <a:xfrm>
            <a:off x="8334166" y="2935380"/>
            <a:ext cx="190495" cy="16808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619909" y="2905124"/>
            <a:ext cx="266693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Run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targeted ads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reach new audiences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6">
            <a:alphaModFix amt="100000"/>
          </a:blip>
          <a:stretch>
            <a:fillRect/>
          </a:stretch>
        </p:blipFill>
        <p:spPr>
          <a:xfrm>
            <a:off x="8334166" y="3557307"/>
            <a:ext cx="190495" cy="16248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619909" y="3524250"/>
            <a:ext cx="2666933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Encourage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user-generated content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66733" y="6019800"/>
            <a:ext cx="10858228" cy="552450"/>
          </a:xfrm>
          <a:prstGeom prst="roundRect">
            <a:avLst>
              <a:gd name="adj" fmla="val 27586"/>
            </a:avLst>
          </a:prstGeom>
          <a:solidFill>
            <a:srgbClr val="E7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7">
            <a:alphaModFix amt="100000"/>
          </a:blip>
          <a:stretch>
            <a:fillRect/>
          </a:stretch>
        </p:blipFill>
        <p:spPr>
          <a:xfrm>
            <a:off x="809604" y="6182967"/>
            <a:ext cx="266693" cy="2261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190595" y="6191250"/>
            <a:ext cx="6619709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Consistency is key - maintain a regular posting schedule and brand voice across all content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Summary and Next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Key Steps Recap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213338"/>
            <a:ext cx="304792" cy="20222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6733" y="1676400"/>
            <a:ext cx="2000199" cy="723900"/>
          </a:xfrm>
          <a:prstGeom prst="roundRect">
            <a:avLst>
              <a:gd name="adj" fmla="val 21052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9604" y="1866899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9604" y="1866899"/>
            <a:ext cx="34289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6793" y="1819275"/>
            <a:ext cx="1257268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Create Page &amp; Add Info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09804" y="1676400"/>
            <a:ext cx="2000199" cy="723900"/>
          </a:xfrm>
          <a:prstGeom prst="roundRect">
            <a:avLst>
              <a:gd name="adj" fmla="val 21052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952676" y="1866899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52676" y="1866899"/>
            <a:ext cx="34289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9864" y="1819275"/>
            <a:ext cx="1257268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Add Profile &amp; Cover Photos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52876" y="1676400"/>
            <a:ext cx="2000199" cy="723900"/>
          </a:xfrm>
          <a:prstGeom prst="roundRect">
            <a:avLst>
              <a:gd name="adj" fmla="val 21052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95747" y="1866899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5747" y="1866899"/>
            <a:ext cx="34289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2936" y="1819275"/>
            <a:ext cx="1257268" cy="4381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Complete Page Details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2543175"/>
            <a:ext cx="3076498" cy="628650"/>
          </a:xfrm>
          <a:prstGeom prst="roundRect">
            <a:avLst>
              <a:gd name="adj" fmla="val 24242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09604" y="268605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04" y="2686050"/>
            <a:ext cx="34289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6793" y="2743200"/>
            <a:ext cx="2028774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Customize Templates &amp; Tabs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86102" y="2543175"/>
            <a:ext cx="3076498" cy="628650"/>
          </a:xfrm>
          <a:prstGeom prst="roundRect">
            <a:avLst>
              <a:gd name="adj" fmla="val 24242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019449" y="268605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19449" y="2686050"/>
            <a:ext cx="342891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76638" y="2743200"/>
            <a:ext cx="1743031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Manage Team &amp; Settings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6733" y="3648074"/>
            <a:ext cx="6286342" cy="1990724"/>
          </a:xfrm>
          <a:prstGeom prst="roundRect">
            <a:avLst>
              <a:gd name="adj" fmla="val 11483"/>
            </a:avLst>
          </a:prstGeom>
          <a:solidFill>
            <a:srgbClr val="E7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4852" y="3886200"/>
            <a:ext cx="5810104" cy="3429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674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Next Steps 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3975588"/>
            <a:ext cx="304792" cy="164123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04852" y="4396740"/>
            <a:ext cx="228594" cy="21717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47743" y="4371975"/>
            <a:ext cx="382895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Create a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content calendar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for consistent posting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904852" y="4807267"/>
            <a:ext cx="228594" cy="17716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47743" y="4762500"/>
            <a:ext cx="372418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Set up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Facebook Insights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to track performance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5203507"/>
            <a:ext cx="228594" cy="16573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247743" y="5153024"/>
            <a:ext cx="301934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Plan your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first promotional campaign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34066" y="2343150"/>
            <a:ext cx="4190895" cy="2085975"/>
          </a:xfrm>
          <a:prstGeom prst="roundRect">
            <a:avLst>
              <a:gd name="adj" fmla="val 7305"/>
            </a:avLst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 Same Side Corner Rectangle 35"/>
          <p:cNvSpPr/>
          <p:nvPr/>
        </p:nvSpPr>
        <p:spPr>
          <a:xfrm rot="16200000">
            <a:off x="6357119" y="3320097"/>
            <a:ext cx="20859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62660" y="2533649"/>
            <a:ext cx="3771805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315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 Why It Matters 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7562660" y="2578417"/>
            <a:ext cx="228594" cy="177164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7562660" y="2983566"/>
            <a:ext cx="190495" cy="12886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848403" y="2933699"/>
            <a:ext cx="199067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Increases brand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visibility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562660" y="3356722"/>
            <a:ext cx="190495" cy="10645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848403" y="3295650"/>
            <a:ext cx="299077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Builds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community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around your brand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7562660" y="3677210"/>
            <a:ext cx="190495" cy="15127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848403" y="3638550"/>
            <a:ext cx="257168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Direct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customer service</a:t>
            </a: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 channel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7562660" y="4041961"/>
            <a:ext cx="190495" cy="14567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848403" y="4000500"/>
            <a:ext cx="215259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1C1E21"/>
                </a:solidFill>
                <a:latin typeface="Source Sans Pro"/>
                <a:rFonts ascii="Source Sans Pro" hAnsi="Source Sans Pro" eastAsia="Source Sans Pro" cs="Source Sans Pro"/>
              </a:rPr>
              <a:t>Valuable </a:t>
            </a:r>
            <a:r>
              <a:rPr sz="1196" b="1">
                <a:solidFill>
                  <a:srgbClr val="1877F2"/>
                </a:solidFill>
                <a:latin typeface="Source Sans Pro"/>
                <a:rFonts ascii="Source Sans Pro" hAnsi="Source Sans Pro" eastAsia="Source Sans Pro" cs="Source Sans Pro"/>
              </a:rPr>
              <a:t>audience insights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334066" y="4857750"/>
            <a:ext cx="2771705" cy="523874"/>
          </a:xfrm>
          <a:prstGeom prst="roundRect">
            <a:avLst>
              <a:gd name="adj" fmla="val 2909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334066" y="4857750"/>
            <a:ext cx="2771705" cy="5238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130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Start Creating Your Page 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7572185" y="5017769"/>
            <a:ext cx="228594" cy="1943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