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62" r:id="rId9"/>
    <p:sldId id="263" r:id="rId10"/>
    <p:sldId id="264" r:id="rId11"/>
    <p:sldId id="281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66.png"/><Relationship Id="rId5" Type="http://schemas.openxmlformats.org/officeDocument/2006/relationships/image" Target="../media/image72.png"/><Relationship Id="rId10" Type="http://schemas.openxmlformats.org/officeDocument/2006/relationships/image" Target="../media/image76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54.png"/><Relationship Id="rId7" Type="http://schemas.openxmlformats.org/officeDocument/2006/relationships/image" Target="../media/image11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51.png"/><Relationship Id="rId4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8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3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9.png"/><Relationship Id="rId7" Type="http://schemas.openxmlformats.org/officeDocument/2006/relationships/image" Target="../media/image8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43.png"/><Relationship Id="rId4" Type="http://schemas.openxmlformats.org/officeDocument/2006/relationships/image" Target="../media/image141.png"/><Relationship Id="rId9" Type="http://schemas.openxmlformats.org/officeDocument/2006/relationships/image" Target="../media/image1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45.png"/><Relationship Id="rId7" Type="http://schemas.openxmlformats.org/officeDocument/2006/relationships/image" Target="../media/image113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00000">
                  <a:alpha val="65000"/>
                </a:srgbClr>
              </a:gs>
              <a:gs pos="100000">
                <a:srgbClr val="000000">
                  <a:alpha val="65000"/>
                </a:srgb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19169" y="1885950"/>
            <a:ext cx="9753356" cy="14668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940"/>
              </a:lnSpc>
              <a:spcBef>
                <a:spcPts val="0"/>
              </a:spcBef>
              <a:spcAft>
                <a:spcPts val="1560"/>
              </a:spcAft>
            </a:pPr>
            <a:r>
              <a:rPr sz="3827" b="1">
                <a:solidFill>
                  <a:srgbClr val="FFFFFF"/>
                </a:solidFill>
                <a:latin typeface="Source Sans Pro"/>
              </a:rPr>
              <a:t>Introduction to Marketing &amp; Digital Marketing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4857" y="3571875"/>
            <a:ext cx="761980" cy="3810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19169" y="3990974"/>
            <a:ext cx="9753356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0"/>
              </a:spcAft>
            </a:pPr>
            <a:r>
              <a:rPr sz="1435" b="0">
                <a:solidFill>
                  <a:srgbClr val="E0E0E0"/>
                </a:solidFill>
                <a:latin typeface="Source Sans Pro"/>
              </a:rPr>
              <a:t>Digital Marketing Course - Month 1, Weeks 1-2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6262" y="4690696"/>
            <a:ext cx="304792" cy="25790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3451" y="4737588"/>
            <a:ext cx="304792" cy="16412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0639" y="4737588"/>
            <a:ext cx="304792" cy="1641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What is Marketing?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2571750"/>
            <a:ext cx="5238619" cy="10287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Marketing refers to the activities a company undertakes to promote the buying or selling of a product or service.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33" y="4076699"/>
            <a:ext cx="2524061" cy="466724"/>
          </a:xfrm>
          <a:prstGeom prst="roundRect">
            <a:avLst>
              <a:gd name="adj" fmla="val 32653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7228" y="4222432"/>
            <a:ext cx="228594" cy="1657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1070" y="4190999"/>
            <a:ext cx="93342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Advertising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1290" y="4076699"/>
            <a:ext cx="2524061" cy="466724"/>
          </a:xfrm>
          <a:prstGeom prst="roundRect">
            <a:avLst>
              <a:gd name="adj" fmla="val 32653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1785" y="4208145"/>
            <a:ext cx="228594" cy="194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95627" y="4190999"/>
            <a:ext cx="56196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Selling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6733" y="4724399"/>
            <a:ext cx="2524061" cy="704849"/>
          </a:xfrm>
          <a:prstGeom prst="roundRect">
            <a:avLst>
              <a:gd name="adj" fmla="val 2162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228" y="5003482"/>
            <a:ext cx="228594" cy="1657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81070" y="4962525"/>
            <a:ext cx="83817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Delivering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81290" y="4724399"/>
            <a:ext cx="2524061" cy="704849"/>
          </a:xfrm>
          <a:prstGeom prst="roundRect">
            <a:avLst>
              <a:gd name="adj" fmla="val 2162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1785" y="5014912"/>
            <a:ext cx="228594" cy="1428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95627" y="4838699"/>
            <a:ext cx="1819229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Customer Engagement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342" y="2924175"/>
            <a:ext cx="5238619" cy="2143125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Functions of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952624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6733" y="1952624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56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Identifying customer needs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1" y="2134014"/>
            <a:ext cx="266693" cy="20872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6733" y="2752725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6733" y="2752725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56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Creating a product/service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345" y="2910922"/>
            <a:ext cx="266693" cy="25510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66733" y="3552825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6733" y="3552825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56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Promoting the offering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345" y="3742910"/>
            <a:ext cx="266693" cy="19132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66733" y="4352924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6733" y="4352924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56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Delivering it to customers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345" y="4566548"/>
            <a:ext cx="266693" cy="19132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66733" y="5153024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6733" y="5153024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560"/>
              </a:spcAft>
            </a:pP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 dirty="0"/>
              <a:t>  </a:t>
            </a: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 dirty="0">
                <a:solidFill>
                  <a:srgbClr val="333333"/>
                </a:solidFill>
                <a:latin typeface="Source Sans Pro"/>
              </a:rPr>
              <a:t>Post-sale service and support</a:t>
            </a:r>
            <a:r>
              <a:rPr sz="956" b="0" dirty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165" y="5334414"/>
            <a:ext cx="266693" cy="208721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8334166" y="3381375"/>
            <a:ext cx="1142971" cy="11430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4166" y="3381375"/>
            <a:ext cx="1142971" cy="11430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</a:rPr>
              <a:t>Marketing Functions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81790" y="1809749"/>
            <a:ext cx="1047723" cy="104774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 w="1651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91355" y="2045017"/>
            <a:ext cx="228594" cy="17716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96087" y="2305049"/>
            <a:ext cx="81912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333333"/>
                </a:solidFill>
                <a:latin typeface="Source Sans Pro"/>
              </a:rPr>
              <a:t>Identify Needs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0999" y="3000375"/>
            <a:ext cx="1047723" cy="104774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 w="1651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410564" y="3223736"/>
            <a:ext cx="228594" cy="22002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115297" y="3486150"/>
            <a:ext cx="81912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333333"/>
                </a:solidFill>
                <a:latin typeface="Source Sans Pro"/>
              </a:rPr>
              <a:t>Create Product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06E4A-8670-607F-5E0C-E7B878BEF3E4}"/>
              </a:ext>
            </a:extLst>
          </p:cNvPr>
          <p:cNvGrpSpPr/>
          <p:nvPr/>
        </p:nvGrpSpPr>
        <p:grpSpPr>
          <a:xfrm>
            <a:off x="9378597" y="4495386"/>
            <a:ext cx="1047723" cy="1047749"/>
            <a:chOff x="10000998" y="3914774"/>
            <a:chExt cx="1047723" cy="1047749"/>
          </a:xfrm>
        </p:grpSpPr>
        <p:sp>
          <p:nvSpPr>
            <p:cNvPr id="27" name="Rounded Rectangle 26"/>
            <p:cNvSpPr/>
            <p:nvPr/>
          </p:nvSpPr>
          <p:spPr>
            <a:xfrm>
              <a:off x="10000998" y="3914774"/>
              <a:ext cx="1047723" cy="1047749"/>
            </a:xfrm>
            <a:prstGeom prst="roundRect">
              <a:avLst>
                <a:gd name="adj" fmla="val 50000"/>
              </a:avLst>
            </a:prstGeom>
            <a:solidFill>
              <a:srgbClr val="E8F5E9"/>
            </a:solidFill>
            <a:ln w="16510">
              <a:solidFill>
                <a:srgbClr val="4CAF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8" name="Picture 27" descr="image.png"/>
            <p:cNvPicPr>
              <a:picLocks noChangeAspect="1"/>
            </p:cNvPicPr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410564" y="4184332"/>
              <a:ext cx="228594" cy="16573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0277218" y="4438649"/>
              <a:ext cx="495287" cy="171450"/>
            </a:xfrm>
            <a:prstGeom prst="rect">
              <a:avLst/>
            </a:prstGeom>
            <a:noFill/>
          </p:spPr>
          <p:txBody>
            <a:bodyPr wrap="none" lIns="73152" tIns="54864" rIns="73152" bIns="54864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37" b="1" dirty="0">
                  <a:solidFill>
                    <a:srgbClr val="333333"/>
                  </a:solidFill>
                  <a:latin typeface="Source Sans Pro"/>
                </a:rPr>
                <a:t>Promote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30DF01-F39F-9E10-DA69-8950DB7628CC}"/>
              </a:ext>
            </a:extLst>
          </p:cNvPr>
          <p:cNvGrpSpPr/>
          <p:nvPr/>
        </p:nvGrpSpPr>
        <p:grpSpPr>
          <a:xfrm>
            <a:off x="7286444" y="4502467"/>
            <a:ext cx="1047723" cy="1047749"/>
            <a:chOff x="8381790" y="5048250"/>
            <a:chExt cx="1047723" cy="1047749"/>
          </a:xfrm>
        </p:grpSpPr>
        <p:sp>
          <p:nvSpPr>
            <p:cNvPr id="30" name="Rounded Rectangle 29"/>
            <p:cNvSpPr/>
            <p:nvPr/>
          </p:nvSpPr>
          <p:spPr>
            <a:xfrm>
              <a:off x="8381790" y="5048250"/>
              <a:ext cx="1047723" cy="1047749"/>
            </a:xfrm>
            <a:prstGeom prst="roundRect">
              <a:avLst>
                <a:gd name="adj" fmla="val 50000"/>
              </a:avLst>
            </a:prstGeom>
            <a:solidFill>
              <a:srgbClr val="E8F5E9"/>
            </a:solidFill>
            <a:ln w="16510">
              <a:solidFill>
                <a:srgbClr val="4CAF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1" name="Picture 30" descr="image.png"/>
            <p:cNvPicPr>
              <a:picLocks noChangeAspect="1"/>
            </p:cNvPicPr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791355" y="5384482"/>
              <a:ext cx="228594" cy="16573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FE05CF-C5C9-9061-606A-81A39E1F588F}"/>
              </a:ext>
            </a:extLst>
          </p:cNvPr>
          <p:cNvGrpSpPr/>
          <p:nvPr/>
        </p:nvGrpSpPr>
        <p:grpSpPr>
          <a:xfrm>
            <a:off x="6876879" y="2868867"/>
            <a:ext cx="1047723" cy="1047749"/>
            <a:chOff x="6762580" y="3857625"/>
            <a:chExt cx="1047723" cy="1047749"/>
          </a:xfrm>
        </p:grpSpPr>
        <p:sp>
          <p:nvSpPr>
            <p:cNvPr id="32" name="Rounded Rectangle 31"/>
            <p:cNvSpPr/>
            <p:nvPr/>
          </p:nvSpPr>
          <p:spPr>
            <a:xfrm>
              <a:off x="6762580" y="3857625"/>
              <a:ext cx="1047723" cy="1047749"/>
            </a:xfrm>
            <a:prstGeom prst="roundRect">
              <a:avLst>
                <a:gd name="adj" fmla="val 50000"/>
              </a:avLst>
            </a:prstGeom>
            <a:solidFill>
              <a:srgbClr val="E8F5E9"/>
            </a:solidFill>
            <a:ln w="16510">
              <a:solidFill>
                <a:srgbClr val="4CAF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3" name="Picture 32" descr="image.png"/>
            <p:cNvPicPr>
              <a:picLocks noChangeAspect="1"/>
            </p:cNvPicPr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172145" y="4178617"/>
              <a:ext cx="228594" cy="17716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048323" y="4438649"/>
              <a:ext cx="466713" cy="171450"/>
            </a:xfrm>
            <a:prstGeom prst="rect">
              <a:avLst/>
            </a:prstGeom>
            <a:noFill/>
          </p:spPr>
          <p:txBody>
            <a:bodyPr wrap="none" lIns="73152" tIns="54864" rIns="73152" bIns="54864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37" b="1">
                  <a:solidFill>
                    <a:srgbClr val="333333"/>
                  </a:solidFill>
                  <a:latin typeface="Source Sans Pro"/>
                </a:rPr>
                <a:t>Support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Customer-Centric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904999"/>
            <a:ext cx="5238619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2355848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904999"/>
            <a:ext cx="5238619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Customer-centric marketing focuses on providing a positive customer experience.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33" y="3257550"/>
            <a:ext cx="52386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Key Benefits: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37147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6733" y="3714750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Builds customer loyalty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3894689"/>
            <a:ext cx="266693" cy="21162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66733" y="44767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6733" y="4476750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Improves retention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29" y="4637846"/>
            <a:ext cx="266693" cy="2493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66733" y="5238749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6733" y="5238749"/>
            <a:ext cx="5238619" cy="571500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  <a:r>
              <a:rPr sz="1196" b="1">
                <a:solidFill>
                  <a:srgbClr val="333333"/>
                </a:solidFill>
                <a:latin typeface="Source Sans Pro"/>
              </a:rPr>
              <a:t>Increases lifetime value</a:t>
            </a:r>
            <a:r>
              <a:rPr sz="956" b="0">
                <a:solidFill>
                  <a:srgbClr val="333333"/>
                </a:solidFill>
                <a:latin typeface="Source Sans Pro"/>
              </a:rPr>
              <a:t> 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5452027"/>
            <a:ext cx="266693" cy="144945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762580" y="1847849"/>
            <a:ext cx="4295667" cy="4210049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Traditional vs. Digital Marketing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66733" y="1333500"/>
            <a:ext cx="5286242" cy="676274"/>
          </a:xfrm>
          <a:prstGeom prst="rect">
            <a:avLst/>
          </a:prstGeom>
          <a:solidFill>
            <a:srgbClr val="7890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6733" y="133350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Traditional Marketing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666733" y="2009774"/>
            <a:ext cx="5286242" cy="4714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57228" y="220027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C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71525" y="2349817"/>
            <a:ext cx="228594" cy="177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14417" y="2314575"/>
            <a:ext cx="94295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Print Media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28" y="2819399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C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525" y="2959417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4417" y="2933699"/>
            <a:ext cx="149538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Television &amp; Radio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343852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C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25" y="3579495"/>
            <a:ext cx="228594" cy="1943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14417" y="3552825"/>
            <a:ext cx="83817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Billboards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4057650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C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1525" y="4189095"/>
            <a:ext cx="228594" cy="194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14417" y="4171950"/>
            <a:ext cx="207639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One-way Communication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7228" y="467677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C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71525" y="4832032"/>
            <a:ext cx="228594" cy="16573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14417" y="4791075"/>
            <a:ext cx="235261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Expensive &amp; Less Measurable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38719" y="1333500"/>
            <a:ext cx="5286242" cy="67627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38719" y="133350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Digital Marketing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38719" y="2009774"/>
            <a:ext cx="5286242" cy="4714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29214" y="220027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3511" y="2341245"/>
            <a:ext cx="228594" cy="19430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886402" y="2314575"/>
            <a:ext cx="73340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Websites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29214" y="2819399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3511" y="2950845"/>
            <a:ext cx="228594" cy="19430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86402" y="2933699"/>
            <a:ext cx="102867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Social Media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29214" y="343852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43511" y="3593782"/>
            <a:ext cx="228594" cy="16573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886402" y="3552825"/>
            <a:ext cx="466713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Email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29214" y="4057650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43511" y="4189095"/>
            <a:ext cx="228594" cy="19430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886402" y="4171950"/>
            <a:ext cx="167635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Two-way Interaction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29214" y="467677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3511" y="4822031"/>
            <a:ext cx="228594" cy="18573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86402" y="4791075"/>
            <a:ext cx="111439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Cost-effective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29214" y="5295899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43511" y="5435917"/>
            <a:ext cx="228594" cy="17716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886402" y="5410199"/>
            <a:ext cx="1571585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Real-time Analytics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29214" y="5915025"/>
            <a:ext cx="4905252" cy="466724"/>
          </a:xfrm>
          <a:prstGeom prst="roundRect">
            <a:avLst>
              <a:gd name="adj" fmla="val 24489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543511" y="6044565"/>
            <a:ext cx="228594" cy="217170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4114697" y="7105650"/>
            <a:ext cx="3962300" cy="2095499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 dirty="0">
                <a:solidFill>
                  <a:srgbClr val="FFFFFF"/>
                </a:solidFill>
                <a:latin typeface="Source Sans Pro"/>
              </a:rPr>
              <a:t>Marketing Funnel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5942" y="1571625"/>
            <a:ext cx="7619809" cy="666750"/>
          </a:xfrm>
          <a:prstGeom prst="roundRect">
            <a:avLst>
              <a:gd name="adj" fmla="val 22857"/>
            </a:avLst>
          </a:prstGeom>
          <a:solidFill>
            <a:srgbClr val="81C7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5787" y="1790700"/>
            <a:ext cx="120011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Awareness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95787" y="1827847"/>
            <a:ext cx="228594" cy="15430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810304" y="1619250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0304" y="1619250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becomes aware of your brand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66933" y="2333624"/>
            <a:ext cx="6857828" cy="666750"/>
          </a:xfrm>
          <a:prstGeom prst="roundRect">
            <a:avLst>
              <a:gd name="adj" fmla="val 22857"/>
            </a:avLst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19609" y="2552700"/>
            <a:ext cx="96200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Interest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9609" y="2568416"/>
            <a:ext cx="228594" cy="197167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429314" y="2381250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29314" y="2381250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shows interest in your product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47923" y="3095625"/>
            <a:ext cx="6095847" cy="666750"/>
          </a:xfrm>
          <a:prstGeom prst="roundRect">
            <a:avLst>
              <a:gd name="adj" fmla="val 22857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62440" y="3314700"/>
            <a:ext cx="147633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Consideration 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2440" y="3340417"/>
            <a:ext cx="228594" cy="17716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048323" y="3143250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48323" y="3143250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evaluates your offering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28914" y="3857625"/>
            <a:ext cx="5333866" cy="666750"/>
          </a:xfrm>
          <a:prstGeom prst="roundRect">
            <a:avLst>
              <a:gd name="adj" fmla="val 22857"/>
            </a:avLst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686282" y="4076699"/>
            <a:ext cx="81912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Intent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6282" y="4093844"/>
            <a:ext cx="228594" cy="194309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667333" y="3905249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667333" y="3905249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shows purchase intent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09904" y="4619625"/>
            <a:ext cx="4571885" cy="666750"/>
          </a:xfrm>
          <a:prstGeom prst="roundRect">
            <a:avLst>
              <a:gd name="adj" fmla="val 22857"/>
            </a:avLst>
          </a:prstGeom>
          <a:solidFill>
            <a:srgbClr val="388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552936" y="4838699"/>
            <a:ext cx="108582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Purchase 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2936" y="4870132"/>
            <a:ext cx="228594" cy="16573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6286342" y="4667249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86342" y="4667249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makes a purchase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90895" y="5381624"/>
            <a:ext cx="3809904" cy="666750"/>
          </a:xfrm>
          <a:prstGeom prst="roundRect">
            <a:avLst>
              <a:gd name="adj" fmla="val 22857"/>
            </a:avLst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638659" y="5600700"/>
            <a:ext cx="92390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Loyalty 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8659" y="5624988"/>
            <a:ext cx="228594" cy="180022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5905352" y="5429250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905352" y="5429250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becomes a repeat buyer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1885" y="6143625"/>
            <a:ext cx="3047923" cy="666750"/>
          </a:xfrm>
          <a:prstGeom prst="roundRect">
            <a:avLst>
              <a:gd name="adj" fmla="val 22857"/>
            </a:avLst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543411" y="6362700"/>
            <a:ext cx="110487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FFFF"/>
                </a:solidFill>
                <a:latin typeface="Source Sans Pro"/>
              </a:rPr>
              <a:t> Advocacy 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43411" y="6379845"/>
            <a:ext cx="228594" cy="194309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5524361" y="6191250"/>
            <a:ext cx="1904952" cy="571500"/>
          </a:xfrm>
          <a:prstGeom prst="roundRect">
            <a:avLst>
              <a:gd name="adj" fmla="val 20000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524361" y="6191250"/>
            <a:ext cx="1904952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Customer recommends your brand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666733" y="1215867"/>
            <a:ext cx="11144811" cy="5140165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513CF6-B088-A965-2767-72B9B83C494A}"/>
              </a:ext>
            </a:extLst>
          </p:cNvPr>
          <p:cNvSpPr txBox="1"/>
          <p:nvPr/>
        </p:nvSpPr>
        <p:spPr>
          <a:xfrm>
            <a:off x="666733" y="195610"/>
            <a:ext cx="6029035" cy="84702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r>
              <a:rPr sz="2392" b="1" dirty="0">
                <a:latin typeface="Source Sans Pro"/>
              </a:rPr>
              <a:t>Marketing Funnel</a:t>
            </a:r>
            <a:endParaRPr lang="en-US" sz="2392" b="1" dirty="0">
              <a:latin typeface="Source Sans Pro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sz="2392" b="1" dirty="0">
              <a:latin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4384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What is Digital Marketing?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2171700"/>
            <a:ext cx="5238619" cy="1752599"/>
          </a:xfrm>
          <a:prstGeom prst="roundRect">
            <a:avLst>
              <a:gd name="adj" fmla="val 869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-127016" y="2965449"/>
            <a:ext cx="17525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2171700"/>
            <a:ext cx="5238619" cy="17525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Digital marketing is the use of digital channels, platforms, and technologies to promote or market products and services to consumers and businesses.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44005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4541520"/>
            <a:ext cx="228594" cy="194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2020" y="4514850"/>
            <a:ext cx="133346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Digital Channels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2240" y="44005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637" y="4555807"/>
            <a:ext cx="228594" cy="1657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57528" y="4514850"/>
            <a:ext cx="151443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Multiple Platforms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5029200"/>
            <a:ext cx="2543111" cy="704849"/>
          </a:xfrm>
          <a:prstGeom prst="roundRect">
            <a:avLst>
              <a:gd name="adj" fmla="val 21621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5279231"/>
            <a:ext cx="228594" cy="1857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62020" y="5143500"/>
            <a:ext cx="1895427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Advanced Technologies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62240" y="5029200"/>
            <a:ext cx="2543111" cy="704849"/>
          </a:xfrm>
          <a:prstGeom prst="roundRect">
            <a:avLst>
              <a:gd name="adj" fmla="val 21621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4637" y="5300662"/>
            <a:ext cx="228594" cy="1428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57528" y="5257800"/>
            <a:ext cx="1390615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Target Audiences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342" y="2476499"/>
            <a:ext cx="5238619" cy="2943225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Benefits of Digital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2181225"/>
            <a:ext cx="2505012" cy="1028700"/>
          </a:xfrm>
          <a:prstGeom prst="roundRect">
            <a:avLst>
              <a:gd name="adj" fmla="val 22222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5327" y="2409825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8674" y="2566621"/>
            <a:ext cx="304792" cy="2579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57308" y="2571750"/>
            <a:ext cx="102867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Global reach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0339" y="2181225"/>
            <a:ext cx="2505012" cy="1028700"/>
          </a:xfrm>
          <a:prstGeom prst="roundRect">
            <a:avLst>
              <a:gd name="adj" fmla="val 22222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28934" y="2409825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280" y="2572482"/>
            <a:ext cx="304792" cy="2461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90915" y="2571750"/>
            <a:ext cx="111439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Cost-effective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3438525"/>
            <a:ext cx="2505012" cy="1028700"/>
          </a:xfrm>
          <a:prstGeom prst="roundRect">
            <a:avLst>
              <a:gd name="adj" fmla="val 22222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95327" y="36671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8674" y="3835644"/>
            <a:ext cx="304792" cy="2344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57308" y="3714750"/>
            <a:ext cx="1285842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Measurable results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00339" y="3438525"/>
            <a:ext cx="2505012" cy="1028700"/>
          </a:xfrm>
          <a:prstGeom prst="roundRect">
            <a:avLst>
              <a:gd name="adj" fmla="val 22222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628934" y="36671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2280" y="3809267"/>
            <a:ext cx="304792" cy="2872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90915" y="3714750"/>
            <a:ext cx="1285842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Personalized targeting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4695824"/>
            <a:ext cx="5238619" cy="1028700"/>
          </a:xfrm>
          <a:prstGeom prst="roundRect">
            <a:avLst>
              <a:gd name="adj" fmla="val 22222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95327" y="4924424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8674" y="5081221"/>
            <a:ext cx="304792" cy="25790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657308" y="5086350"/>
            <a:ext cx="1847803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Real-time engagement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762580" y="1809749"/>
            <a:ext cx="4286142" cy="42862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53076" y="2000250"/>
            <a:ext cx="390515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Digital Marketing Growth Impact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153096" y="4476750"/>
            <a:ext cx="571485" cy="11430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295967" y="4238624"/>
            <a:ext cx="29526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25%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67393" y="5686425"/>
            <a:ext cx="352416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666666"/>
                </a:solidFill>
                <a:latin typeface="Source Sans Pro"/>
              </a:rPr>
              <a:t>Reach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134146" y="3905249"/>
            <a:ext cx="571485" cy="17145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67493" y="3667124"/>
            <a:ext cx="29526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57948" y="5686425"/>
            <a:ext cx="723881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666666"/>
                </a:solidFill>
                <a:latin typeface="Source Sans Pro"/>
              </a:rPr>
              <a:t>Engagement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05672" y="3333749"/>
            <a:ext cx="571485" cy="22860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248543" y="3095625"/>
            <a:ext cx="29526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60%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67573" y="5686425"/>
            <a:ext cx="647683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666666"/>
                </a:solidFill>
                <a:latin typeface="Source Sans Pro"/>
              </a:rPr>
              <a:t>Conversion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86722" y="2762249"/>
            <a:ext cx="571485" cy="28575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220069" y="2524125"/>
            <a:ext cx="29526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75%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67693" y="5686425"/>
            <a:ext cx="209544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666666"/>
                </a:solidFill>
                <a:latin typeface="Source Sans Pro"/>
              </a:rPr>
              <a:t>ROI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Types of Digital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600159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1605" y="1765409"/>
            <a:ext cx="342891" cy="260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71605" y="2381250"/>
            <a:ext cx="33336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SEO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27" y="26955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Improving website visibility in search engines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38439" y="13335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81390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786" y="1762453"/>
            <a:ext cx="342891" cy="2660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52776" y="2381250"/>
            <a:ext cx="152396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Content Marketing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7033" y="26955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Creating valuable content to attract audience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144" y="13335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143571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017" y="1750629"/>
            <a:ext cx="342891" cy="2896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72125" y="2381250"/>
            <a:ext cx="102867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Social Media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739" y="26955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Building brand awareness on social platforms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1850" y="13335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924801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7198" y="1774277"/>
            <a:ext cx="342891" cy="2423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91435" y="2381250"/>
            <a:ext cx="132394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Email Marketing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10444" y="26955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Direct communication with customers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35814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600159" y="3809999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1605" y="4010353"/>
            <a:ext cx="342891" cy="26604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90595" y="4629150"/>
            <a:ext cx="149538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Affiliate Marketing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27" y="49434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Earning commissions by promoting products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38439" y="35814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4381390" y="3809999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3786" y="4022177"/>
            <a:ext cx="342891" cy="24239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57528" y="4629150"/>
            <a:ext cx="169540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Influencer Marketing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52756" y="4943475"/>
            <a:ext cx="1914477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Collaborating with influencers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10144" y="35814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7143571" y="3809999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15017" y="3983749"/>
            <a:ext cx="342891" cy="31925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772105" y="4629150"/>
            <a:ext cx="141918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Mobile Marketing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38739" y="49434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Reaching customers via mobile devices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81850" y="3581400"/>
            <a:ext cx="2543111" cy="2019299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9924801" y="3809999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077198" y="4051737"/>
            <a:ext cx="342891" cy="18327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1435" y="4629150"/>
            <a:ext cx="132394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Video Marketing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10444" y="4943475"/>
            <a:ext cx="2085922" cy="4286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Using video content to engage audiences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>
          <a:xfrm>
            <a:off x="1651819" y="1592826"/>
            <a:ext cx="8410754" cy="4719484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15ACE-5D50-A556-5FA4-4869E9E205B2}"/>
              </a:ext>
            </a:extLst>
          </p:cNvPr>
          <p:cNvSpPr txBox="1"/>
          <p:nvPr/>
        </p:nvSpPr>
        <p:spPr>
          <a:xfrm>
            <a:off x="2326558" y="698783"/>
            <a:ext cx="6098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Digital Marketing Types</a:t>
            </a:r>
          </a:p>
          <a:p>
            <a:pPr algn="ctr"/>
            <a:endParaRPr lang="en-US" sz="1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16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Search Engine Optimization (SEO)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904999"/>
            <a:ext cx="5238619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2355848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904999"/>
            <a:ext cx="5238619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SEO improves your website's visibility in search engines like Google to attract more organic traffic.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32575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3441838"/>
            <a:ext cx="266693" cy="2029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8219" y="3429000"/>
            <a:ext cx="195257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Increases organic traffic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3981449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29" y="4194727"/>
            <a:ext cx="266693" cy="1449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38219" y="4152899"/>
            <a:ext cx="190495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Builds brand credibility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47053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4882390"/>
            <a:ext cx="266693" cy="2174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38219" y="4876800"/>
            <a:ext cx="267645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Cost-effective long-term strategy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6733" y="54292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129" y="5630931"/>
            <a:ext cx="266693" cy="168136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6286342" y="2647949"/>
            <a:ext cx="5238619" cy="261937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Search Engine Marketing (SEM)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2847974"/>
            <a:ext cx="5238619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3298823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2847974"/>
            <a:ext cx="5238619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SEM involves paid advertising to appear on search engine result pages (e.g., Google Ads).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6733" y="4391025"/>
            <a:ext cx="2543111" cy="781050"/>
          </a:xfrm>
          <a:prstGeom prst="roundRect">
            <a:avLst>
              <a:gd name="adj" fmla="val 19512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4687335"/>
            <a:ext cx="266693" cy="188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8219" y="4667249"/>
            <a:ext cx="147633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Immediate results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2240" y="4391025"/>
            <a:ext cx="2543111" cy="781050"/>
          </a:xfrm>
          <a:prstGeom prst="roundRect">
            <a:avLst>
              <a:gd name="adj" fmla="val 19512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4049" y="4648200"/>
            <a:ext cx="1241336" cy="2666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67193" y="4543425"/>
            <a:ext cx="742931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Precise targeting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5324474"/>
            <a:ext cx="2543111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5505864"/>
            <a:ext cx="266693" cy="2087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38219" y="5495924"/>
            <a:ext cx="127631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Measurable ROI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62240" y="5324474"/>
            <a:ext cx="2543111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4637" y="5505864"/>
            <a:ext cx="266693" cy="2087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33726" y="5495924"/>
            <a:ext cx="125726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Flexible budget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24461" y="1428750"/>
            <a:ext cx="4762380" cy="5514975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6858" y="1608296"/>
            <a:ext cx="228594" cy="1743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000699" y="1609724"/>
            <a:ext cx="4133746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24461" y="1971675"/>
            <a:ext cx="4762380" cy="1333500"/>
          </a:xfrm>
          <a:prstGeom prst="rect">
            <a:avLst/>
          </a:prstGeom>
          <a:solidFill>
            <a:srgbClr val="F8F9FA"/>
          </a:solidFill>
          <a:ln w="24765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05432" y="2124075"/>
            <a:ext cx="4429014" cy="1428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717" b="1">
                <a:solidFill>
                  <a:srgbClr val="4CAF50"/>
                </a:solidFill>
                <a:latin typeface="Source Sans Pro"/>
              </a:rPr>
              <a:t>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05432" y="2305049"/>
            <a:ext cx="442901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1A0DAB"/>
                </a:solidFill>
                <a:latin typeface="Source Sans Pro"/>
              </a:rPr>
              <a:t>Best Digital Marketing Tools - 50% Off Today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5432" y="2562224"/>
            <a:ext cx="4429014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837" b="0">
                <a:solidFill>
                  <a:srgbClr val="006621"/>
                </a:solidFill>
                <a:latin typeface="Source Sans Pro"/>
              </a:rPr>
              <a:t>www.exampletools.com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05432" y="2771775"/>
            <a:ext cx="4429014" cy="3714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545454"/>
                </a:solidFill>
                <a:latin typeface="Source Sans Pro"/>
              </a:rPr>
              <a:t>Discover top digital marketing tools with exclusive discounts. Boost your online presence today!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24461" y="3305174"/>
            <a:ext cx="4762380" cy="1333500"/>
          </a:xfrm>
          <a:prstGeom prst="rect">
            <a:avLst/>
          </a:prstGeom>
          <a:solidFill>
            <a:srgbClr val="F8F9FA"/>
          </a:solidFill>
          <a:ln w="24765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05432" y="3457575"/>
            <a:ext cx="4429014" cy="1428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717" b="1">
                <a:solidFill>
                  <a:srgbClr val="4CAF50"/>
                </a:solidFill>
                <a:latin typeface="Source Sans Pro"/>
              </a:rPr>
              <a:t>Ad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5432" y="3638550"/>
            <a:ext cx="442901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1A0DAB"/>
                </a:solidFill>
                <a:latin typeface="Source Sans Pro"/>
              </a:rPr>
              <a:t>Digital Marketing Solutions - Free Trial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5432" y="3895724"/>
            <a:ext cx="4429014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837" b="0">
                <a:solidFill>
                  <a:srgbClr val="006621"/>
                </a:solidFill>
                <a:latin typeface="Source Sans Pro"/>
              </a:rPr>
              <a:t>www.marketsolutions.com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5432" y="4105274"/>
            <a:ext cx="4429014" cy="3714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545454"/>
                </a:solidFill>
                <a:latin typeface="Source Sans Pro"/>
              </a:rPr>
              <a:t>All-in-one platform for social media, email, and analytics. Start your free trial now!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24461" y="4638674"/>
            <a:ext cx="4762380" cy="1152524"/>
          </a:xfrm>
          <a:prstGeom prst="rect">
            <a:avLst/>
          </a:prstGeom>
          <a:solidFill>
            <a:srgbClr val="FFFFFF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676858" y="4791075"/>
            <a:ext cx="445758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1A0DAB"/>
                </a:solidFill>
                <a:latin typeface="Source Sans Pro"/>
              </a:rPr>
              <a:t>10 Essential Digital Marketing Tools for 2023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6858" y="5048250"/>
            <a:ext cx="445758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837" b="0">
                <a:solidFill>
                  <a:srgbClr val="006621"/>
                </a:solidFill>
                <a:latin typeface="Source Sans Pro"/>
              </a:rPr>
              <a:t>www.blogexample.com/marketing-tools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76858" y="5257800"/>
            <a:ext cx="4457588" cy="3714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545454"/>
                </a:solidFill>
                <a:latin typeface="Source Sans Pro"/>
              </a:rPr>
              <a:t>A comprehensive guide to the most effective digital marketing tools for businesses of all sizes...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24461" y="5800725"/>
            <a:ext cx="476238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676858" y="5953124"/>
            <a:ext cx="445758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1A0DAB"/>
                </a:solidFill>
                <a:latin typeface="Source Sans Pro"/>
              </a:rPr>
              <a:t>Digital Marketing Tools Comparison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76858" y="6210299"/>
            <a:ext cx="445758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837" b="0">
                <a:solidFill>
                  <a:srgbClr val="006621"/>
                </a:solidFill>
                <a:latin typeface="Source Sans Pro"/>
              </a:rPr>
              <a:t>www.reviewsite.com/tools-comparison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76858" y="6419850"/>
            <a:ext cx="4457588" cy="3714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545454"/>
                </a:solidFill>
                <a:latin typeface="Source Sans Pro"/>
              </a:rPr>
              <a:t>Side-by-side comparison of popular digital marketing tools. Features, pricing, and user reviews...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38779" y="7134225"/>
            <a:ext cx="4133746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1300"/>
              </a:spcBef>
              <a:spcAft>
                <a:spcPts val="0"/>
              </a:spcAft>
            </a:pPr>
            <a:r>
              <a:rPr sz="956" b="1">
                <a:solidFill>
                  <a:srgbClr val="666666"/>
                </a:solidFill>
                <a:latin typeface="Source Sans Pro"/>
              </a:rPr>
              <a:t>Paid ads appear at the top of search results, increasing visibility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Content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2114550"/>
            <a:ext cx="5238619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2565399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2114550"/>
            <a:ext cx="5238619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Creating and sharing valuable content to attract and retain a clearly defined audience.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33" y="3657600"/>
            <a:ext cx="52386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Content Types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4076699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4226242"/>
            <a:ext cx="228594" cy="1771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2020" y="4190999"/>
            <a:ext cx="847703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Blog Posts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62240" y="4076699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637" y="4251959"/>
            <a:ext cx="228594" cy="1257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57528" y="4190999"/>
            <a:ext cx="54291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Videos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7053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4845367"/>
            <a:ext cx="228594" cy="1771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62020" y="4819650"/>
            <a:ext cx="101914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Infographics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62240" y="47053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4637" y="4848225"/>
            <a:ext cx="228594" cy="171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57528" y="4819650"/>
            <a:ext cx="60005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Ebooks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53149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129" y="5455919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62020" y="5429250"/>
            <a:ext cx="73340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Podcasts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62240" y="5314950"/>
            <a:ext cx="2543111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14637" y="5470207"/>
            <a:ext cx="228594" cy="16573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57528" y="5429250"/>
            <a:ext cx="76198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Webinars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86342" y="1428750"/>
            <a:ext cx="5238619" cy="504825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4937" y="1657350"/>
            <a:ext cx="478143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Content Marketing Cycle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14937" y="2114550"/>
            <a:ext cx="4781430" cy="771525"/>
          </a:xfrm>
          <a:prstGeom prst="roundRect">
            <a:avLst>
              <a:gd name="adj" fmla="val 19753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667333" y="232410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67333" y="232410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62620" y="2266950"/>
            <a:ext cx="39813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Research &amp; Plan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62620" y="2543175"/>
            <a:ext cx="398135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Identify audience needs and content gaps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877278" y="2394088"/>
            <a:ext cx="266693" cy="202923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514937" y="3038475"/>
            <a:ext cx="4781430" cy="771525"/>
          </a:xfrm>
          <a:prstGeom prst="roundRect">
            <a:avLst>
              <a:gd name="adj" fmla="val 19753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667333" y="32575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667333" y="325755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2620" y="3190874"/>
            <a:ext cx="39813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Create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62620" y="3467100"/>
            <a:ext cx="398135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Develop valuable and engaging content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877278" y="3324639"/>
            <a:ext cx="266693" cy="208721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6514937" y="3962399"/>
            <a:ext cx="4781430" cy="771525"/>
          </a:xfrm>
          <a:prstGeom prst="roundRect">
            <a:avLst>
              <a:gd name="adj" fmla="val 19753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667333" y="41719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667333" y="417195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62620" y="4114800"/>
            <a:ext cx="39813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Distribute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62620" y="4391025"/>
            <a:ext cx="398135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Share across relevant channels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877278" y="4230342"/>
            <a:ext cx="266693" cy="226115"/>
          </a:xfrm>
          <a:prstGeom prst="rect">
            <a:avLst/>
          </a:prstGeom>
        </p:spPr>
      </p:pic>
      <p:sp>
        <p:nvSpPr>
          <p:cNvPr id="46" name="Rounded Rectangle 45"/>
          <p:cNvSpPr/>
          <p:nvPr/>
        </p:nvSpPr>
        <p:spPr>
          <a:xfrm>
            <a:off x="6514937" y="4886325"/>
            <a:ext cx="4781430" cy="771525"/>
          </a:xfrm>
          <a:prstGeom prst="roundRect">
            <a:avLst>
              <a:gd name="adj" fmla="val 19753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6667333" y="510540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667333" y="510540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62620" y="5038724"/>
            <a:ext cx="39813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Analyze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62620" y="5314950"/>
            <a:ext cx="398135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Measure performance and optimize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877278" y="5172489"/>
            <a:ext cx="266693" cy="2087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Social Media Marketing (SMM)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2276474"/>
            <a:ext cx="5238619" cy="1409699"/>
          </a:xfrm>
          <a:prstGeom prst="roundRect">
            <a:avLst>
              <a:gd name="adj" fmla="val 1081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44434" y="2898773"/>
            <a:ext cx="14096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2276474"/>
            <a:ext cx="5238619" cy="14096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Using platforms like Facebook, Instagram, and LinkedIn to build brand awareness and drive traffic.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33" y="4162424"/>
            <a:ext cx="52386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Key Platforms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4581524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4711541"/>
            <a:ext cx="228594" cy="1971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2020" y="4695824"/>
            <a:ext cx="78103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6913" y="4581524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309" y="4720113"/>
            <a:ext cx="228594" cy="1800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62200" y="4695824"/>
            <a:ext cx="82865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Instagram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57568" y="4581524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9964" y="4717256"/>
            <a:ext cx="228594" cy="18573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52856" y="4695824"/>
            <a:ext cx="71435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LinkedIn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5200650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129" y="5346382"/>
            <a:ext cx="228594" cy="1657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62020" y="5314950"/>
            <a:ext cx="590535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Twitter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66913" y="5200650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9309" y="5332094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62200" y="5314950"/>
            <a:ext cx="69530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YouTube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57568" y="5200650"/>
            <a:ext cx="1647783" cy="466724"/>
          </a:xfrm>
          <a:prstGeom prst="roundRect">
            <a:avLst>
              <a:gd name="adj" fmla="val 32653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9964" y="5340667"/>
            <a:ext cx="228594" cy="17716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752856" y="5314950"/>
            <a:ext cx="54291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TikTok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86342" y="1428750"/>
            <a:ext cx="5238619" cy="5086350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4937" y="1657350"/>
            <a:ext cx="478143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Social Media Usage by Marketers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14937" y="2114550"/>
            <a:ext cx="4781430" cy="340995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76878" y="5715000"/>
            <a:ext cx="88580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94%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76878" y="6095999"/>
            <a:ext cx="88580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Use Facebook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86562" y="5715000"/>
            <a:ext cx="90485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76%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86562" y="6095999"/>
            <a:ext cx="90485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Use Instagram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15297" y="5715000"/>
            <a:ext cx="81912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53%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15297" y="6095999"/>
            <a:ext cx="819129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Use LinkedIn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Email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676400"/>
            <a:ext cx="5238619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2127249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676400"/>
            <a:ext cx="5238619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Sending emails to prospects and customers to build relationships and drive conversions.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33" y="3219449"/>
            <a:ext cx="52386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Best Practices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36385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3828635"/>
            <a:ext cx="266693" cy="1913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8219" y="3809999"/>
            <a:ext cx="127631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Personalization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6733" y="43624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29" y="4575727"/>
            <a:ext cx="266693" cy="1449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8219" y="4533900"/>
            <a:ext cx="115249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Segmentation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5086350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5247446"/>
            <a:ext cx="266693" cy="2493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38219" y="5257800"/>
            <a:ext cx="165730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Mobile Optimization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5810249"/>
            <a:ext cx="5238619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129" y="5982942"/>
            <a:ext cx="266693" cy="226115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6286342" y="1428750"/>
            <a:ext cx="5238619" cy="5210174"/>
          </a:xfrm>
          <a:prstGeom prst="roundRect">
            <a:avLst>
              <a:gd name="adj" fmla="val 438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14937" y="1657350"/>
            <a:ext cx="478143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Effective Email Campaign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14937" y="2114550"/>
            <a:ext cx="4781430" cy="3533774"/>
          </a:xfrm>
          <a:prstGeom prst="roundRect">
            <a:avLst>
              <a:gd name="adj" fmla="val 4312"/>
            </a:avLst>
          </a:prstGeom>
          <a:solidFill>
            <a:srgbClr val="F8F9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714957" y="2314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1155" y="2422207"/>
            <a:ext cx="228594" cy="1657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210244" y="2400300"/>
            <a:ext cx="79055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YourBrand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14957" y="2971800"/>
            <a:ext cx="438139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Special Offer Just for You!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14957" y="3362324"/>
            <a:ext cx="4381390" cy="9144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130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 Hi [Customer Name],</a:t>
            </a:r>
            <a:r>
              <a:rPr sz="1104"/>
              <a:t>
</a:t>
            </a:r>
            <a:r>
              <a:rPr sz="956" b="0">
                <a:solidFill>
                  <a:srgbClr val="666666"/>
                </a:solidFill>
                <a:latin typeface="Source Sans Pro"/>
              </a:rPr>
              <a:t> Thank you for being a loyal customer. As a token of our appreciation, we're offering you an exclusive 20% discount on your next purchase.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14957" y="4467224"/>
            <a:ext cx="1428714" cy="457200"/>
          </a:xfrm>
          <a:prstGeom prst="roundRect">
            <a:avLst>
              <a:gd name="adj" fmla="val 25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14957" y="5114925"/>
            <a:ext cx="4381390" cy="333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999999"/>
                </a:solidFill>
                <a:latin typeface="Source Sans Pro"/>
              </a:rPr>
              <a:t>© 2023 YourBrand. All rights reserved.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19769" y="5838824"/>
            <a:ext cx="790555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4200%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19769" y="6219825"/>
            <a:ext cx="790555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Average ROI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19989" y="5838824"/>
            <a:ext cx="1171545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59%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19989" y="6219825"/>
            <a:ext cx="1171545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Higher Conversion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Affiliate &amp; Influencer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713422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6733" y="1428750"/>
            <a:ext cx="5286242" cy="676274"/>
          </a:xfrm>
          <a:prstGeom prst="rect">
            <a:avLst/>
          </a:prstGeom>
          <a:solidFill>
            <a:srgbClr val="5C6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42875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Affiliate Marketing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7228" y="2295525"/>
            <a:ext cx="490525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485119" y="2667634"/>
            <a:ext cx="8762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C6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7228" y="2295525"/>
            <a:ext cx="4905252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30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Earning commissions by promoting other companies' products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28" y="33623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71525" y="3533774"/>
            <a:ext cx="228594" cy="114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4417" y="3486150"/>
            <a:ext cx="156206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Unique tracking links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39338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525" y="4079557"/>
            <a:ext cx="228594" cy="1657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14417" y="4057650"/>
            <a:ext cx="203829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Commission-based rewards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4505325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25" y="4645342"/>
            <a:ext cx="228594" cy="1771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14417" y="4629150"/>
            <a:ext cx="159063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Performance tracking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7228" y="7353299"/>
            <a:ext cx="4905252" cy="1019174"/>
          </a:xfrm>
          <a:prstGeom prst="roundRect">
            <a:avLst>
              <a:gd name="adj" fmla="val 149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495487" y="7505699"/>
            <a:ext cx="162873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Example: Affiliate Link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81170" y="7839074"/>
            <a:ext cx="2266893" cy="380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3566" y="7948332"/>
            <a:ext cx="190495" cy="162485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8719" y="1428750"/>
            <a:ext cx="5286242" cy="713422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38719" y="1428750"/>
            <a:ext cx="5286242" cy="676274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38719" y="142875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Influencer Marketing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29214" y="2295525"/>
            <a:ext cx="490525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 Same Side Corner Rectangle 26"/>
          <p:cNvSpPr/>
          <p:nvPr/>
        </p:nvSpPr>
        <p:spPr>
          <a:xfrm rot="16200000">
            <a:off x="6057105" y="2667634"/>
            <a:ext cx="8762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29214" y="2295525"/>
            <a:ext cx="4905252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30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Collaborating with influencers to promote your brand to their audience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29214" y="33623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3511" y="3519487"/>
            <a:ext cx="228594" cy="14287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86402" y="3486150"/>
            <a:ext cx="200019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Leverages established trust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29214" y="39338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3511" y="4099559"/>
            <a:ext cx="228594" cy="12572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886402" y="4057650"/>
            <a:ext cx="153348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Expands brand reach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29214" y="4505325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3511" y="4635341"/>
            <a:ext cx="228594" cy="19716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886402" y="4629150"/>
            <a:ext cx="1895427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Creates authentic content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29214" y="5153024"/>
            <a:ext cx="4905252" cy="3219449"/>
          </a:xfrm>
          <a:prstGeom prst="roundRect">
            <a:avLst>
              <a:gd name="adj" fmla="val 47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972225" y="5305425"/>
            <a:ext cx="181922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Example: Influencer Post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48363" y="5638799"/>
            <a:ext cx="2857428" cy="2581275"/>
          </a:xfrm>
          <a:prstGeom prst="roundRect">
            <a:avLst>
              <a:gd name="adj" fmla="val 590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7562660" y="5753099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38859" y="5854513"/>
            <a:ext cx="190495" cy="14007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000799" y="5829300"/>
            <a:ext cx="800079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24242"/>
                </a:solidFill>
                <a:latin typeface="Source Sans Pro"/>
              </a:rPr>
              <a:t>@influencer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48363" y="6219825"/>
            <a:ext cx="2857428" cy="1143000"/>
          </a:xfrm>
          <a:prstGeom prst="rect">
            <a:avLst/>
          </a:prstGeom>
          <a:solidFill>
            <a:srgbClr val="E0F2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86582" y="6643985"/>
            <a:ext cx="380990" cy="29467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448363" y="7362824"/>
            <a:ext cx="2857428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Loving this new product from @brand! #ad #sponsored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62660" y="7950916"/>
            <a:ext cx="171445" cy="138266"/>
          </a:xfrm>
          <a:prstGeom prst="rect">
            <a:avLst/>
          </a:prstGeom>
        </p:spPr>
      </p:pic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791455" y="7945386"/>
            <a:ext cx="171445" cy="14932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Mobile &amp; Video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7524749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6733" y="1428750"/>
            <a:ext cx="5286242" cy="676274"/>
          </a:xfrm>
          <a:prstGeom prst="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42875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Mobile Marketing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7228" y="2295525"/>
            <a:ext cx="490525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485119" y="2667634"/>
            <a:ext cx="8762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7228" y="2295525"/>
            <a:ext cx="4905252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30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Reaching customers through mobile apps, SMS, or mobile-optimized websites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28" y="33623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71525" y="3508057"/>
            <a:ext cx="228594" cy="1657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4417" y="3486150"/>
            <a:ext cx="88580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Mobile apps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39338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525" y="4065269"/>
            <a:ext cx="228594" cy="1943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14417" y="4057650"/>
            <a:ext cx="1142971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SMS campaigns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4505325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25" y="4636770"/>
            <a:ext cx="228594" cy="194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14417" y="4629150"/>
            <a:ext cx="166683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Mobile-optimized sites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7228" y="5153024"/>
            <a:ext cx="4905252" cy="3609975"/>
          </a:xfrm>
          <a:prstGeom prst="roundRect">
            <a:avLst>
              <a:gd name="adj" fmla="val 422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9624" y="5305425"/>
            <a:ext cx="460045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Mobile Usage Statistics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9624" y="5638799"/>
            <a:ext cx="2228794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62020" y="5791200"/>
            <a:ext cx="192400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9800"/>
                </a:solidFill>
                <a:latin typeface="Source Sans Pro"/>
              </a:rPr>
              <a:t>63%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62020" y="6210299"/>
            <a:ext cx="1924001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Mobile traffic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90815" y="5638799"/>
            <a:ext cx="2228794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543211" y="5791200"/>
            <a:ext cx="192400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FF9800"/>
                </a:solidFill>
                <a:latin typeface="Source Sans Pro"/>
              </a:rPr>
              <a:t>5.3B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43211" y="6210299"/>
            <a:ext cx="1924001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Mobile users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743131" y="6705600"/>
            <a:ext cx="1142971" cy="19049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6510">
            <a:solidFill>
              <a:srgbClr val="FF9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762180" y="6724649"/>
            <a:ext cx="1104872" cy="228600"/>
          </a:xfrm>
          <a:prstGeom prst="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8419" y="6765471"/>
            <a:ext cx="152396" cy="146957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3124121" y="70294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00319" y="7122795"/>
            <a:ext cx="228594" cy="19430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838379" y="7486650"/>
            <a:ext cx="952476" cy="1428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7" b="0">
                <a:solidFill>
                  <a:srgbClr val="666666"/>
                </a:solidFill>
                <a:latin typeface="Source Sans Pro"/>
              </a:rPr>
              <a:t>Shopping App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38719" y="1428750"/>
            <a:ext cx="5286242" cy="7524749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238719" y="1428750"/>
            <a:ext cx="5286242" cy="676274"/>
          </a:xfrm>
          <a:prstGeom prst="rect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38719" y="142875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Video Marketing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9214" y="2295525"/>
            <a:ext cx="490525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 Same Side Corner Rectangle 36"/>
          <p:cNvSpPr/>
          <p:nvPr/>
        </p:nvSpPr>
        <p:spPr>
          <a:xfrm rot="16200000">
            <a:off x="6057105" y="2667634"/>
            <a:ext cx="8762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429214" y="2295525"/>
            <a:ext cx="4905252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30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Using video content on platforms like YouTube or Instagram to engage audiences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29214" y="33623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3511" y="3508057"/>
            <a:ext cx="228594" cy="16573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886402" y="3486150"/>
            <a:ext cx="141918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YouTube marketing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29214" y="3933824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3511" y="4099559"/>
            <a:ext cx="228594" cy="12572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886402" y="4057650"/>
            <a:ext cx="117154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Instagram Reels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29214" y="4505325"/>
            <a:ext cx="4905252" cy="457200"/>
          </a:xfrm>
          <a:prstGeom prst="roundRect">
            <a:avLst>
              <a:gd name="adj" fmla="val 3333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43511" y="4636770"/>
            <a:ext cx="228594" cy="19430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886402" y="4629150"/>
            <a:ext cx="107629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</a:rPr>
              <a:t>Live streaming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429214" y="6200775"/>
            <a:ext cx="4905252" cy="2562224"/>
          </a:xfrm>
          <a:prstGeom prst="roundRect">
            <a:avLst>
              <a:gd name="adj" fmla="val 5947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581610" y="6353174"/>
            <a:ext cx="460045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Video Engagement Trends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81610" y="6686550"/>
            <a:ext cx="2228794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734006" y="6838949"/>
            <a:ext cx="192400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E91E63"/>
                </a:solidFill>
                <a:latin typeface="Source Sans Pro"/>
              </a:rPr>
              <a:t>85%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34006" y="7258050"/>
            <a:ext cx="1924001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Higher engagement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953276" y="6686550"/>
            <a:ext cx="2228794" cy="9144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9105672" y="6838949"/>
            <a:ext cx="192400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674" b="1">
                <a:solidFill>
                  <a:srgbClr val="E91E63"/>
                </a:solidFill>
                <a:latin typeface="Source Sans Pro"/>
              </a:rPr>
              <a:t>2.5B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05672" y="7258050"/>
            <a:ext cx="1924001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Monthly YouTube users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15097" y="7753349"/>
            <a:ext cx="1523961" cy="857250"/>
          </a:xfrm>
          <a:prstGeom prst="roundRect">
            <a:avLst>
              <a:gd name="adj" fmla="val 17777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8686582" y="7991474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E91E63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8" name="Picture 5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62780" y="8110537"/>
            <a:ext cx="228594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Analytics and Reporting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1066799"/>
          </a:xfrm>
          <a:prstGeom prst="roundRect">
            <a:avLst>
              <a:gd name="adj" fmla="val 14285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215884" y="1879599"/>
            <a:ext cx="1066799" cy="165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428750"/>
            <a:ext cx="5286242" cy="10667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1950"/>
              </a:spcAft>
            </a:pPr>
            <a:r>
              <a:rPr sz="1435" b="0">
                <a:solidFill>
                  <a:srgbClr val="424242"/>
                </a:solidFill>
                <a:latin typeface="Source Sans Pro"/>
              </a:rPr>
              <a:t>Tools like Google Analytics help measure campaign performance and user behavior.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33" y="2971800"/>
            <a:ext cx="528624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Key Metrics to Track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3390899"/>
            <a:ext cx="2571685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129" y="3604177"/>
            <a:ext cx="266693" cy="1449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8219" y="3562349"/>
            <a:ext cx="51433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Traffic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90815" y="3390899"/>
            <a:ext cx="2571685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3211" y="3592581"/>
            <a:ext cx="266693" cy="168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62300" y="3562349"/>
            <a:ext cx="140966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Conversion Rates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114800"/>
            <a:ext cx="2571685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4286042"/>
            <a:ext cx="266693" cy="2290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38219" y="4286250"/>
            <a:ext cx="102867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Engagement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90815" y="4114800"/>
            <a:ext cx="2571685" cy="571500"/>
          </a:xfrm>
          <a:prstGeom prst="roundRect">
            <a:avLst>
              <a:gd name="adj" fmla="val 26666"/>
            </a:avLst>
          </a:prstGeom>
          <a:solidFill>
            <a:srgbClr val="F1F8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3211" y="4296189"/>
            <a:ext cx="266693" cy="2087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2300" y="4286250"/>
            <a:ext cx="29526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ROI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8719" y="1428750"/>
            <a:ext cx="5286242" cy="504825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429214" y="16192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5412" y="1721167"/>
            <a:ext cx="228594" cy="17716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62600" y="1676400"/>
            <a:ext cx="183827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Analytics Dashboard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29214" y="2352675"/>
            <a:ext cx="2362140" cy="1714500"/>
          </a:xfrm>
          <a:prstGeom prst="roundRect">
            <a:avLst>
              <a:gd name="adj" fmla="val 8888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81610" y="2505074"/>
            <a:ext cx="205734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Monthly Traffic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48283" y="3409950"/>
            <a:ext cx="380990" cy="5715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714957" y="3171825"/>
            <a:ext cx="25716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CAF50"/>
                </a:solidFill>
                <a:latin typeface="Source Sans Pro"/>
              </a:rPr>
              <a:t>2.4K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34006" y="4048124"/>
            <a:ext cx="200019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Jan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62620" y="3219449"/>
            <a:ext cx="380990" cy="761999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229294" y="2981325"/>
            <a:ext cx="25716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CAF50"/>
                </a:solidFill>
                <a:latin typeface="Source Sans Pro"/>
              </a:rPr>
              <a:t>3.2K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48343" y="4048124"/>
            <a:ext cx="200019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Feb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676958" y="3028950"/>
            <a:ext cx="380990" cy="952499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734106" y="2790824"/>
            <a:ext cx="25716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CAF50"/>
                </a:solidFill>
                <a:latin typeface="Source Sans Pro"/>
              </a:rPr>
              <a:t>4.0K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62680" y="4048124"/>
            <a:ext cx="209544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Mar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91295" y="2838450"/>
            <a:ext cx="380990" cy="11430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4CAF50"/>
              </a:gs>
              <a:gs pos="100000">
                <a:srgbClr val="81C784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248443" y="2600325"/>
            <a:ext cx="257168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4CAF50"/>
                </a:solidFill>
                <a:latin typeface="Source Sans Pro"/>
              </a:rPr>
              <a:t>4.8K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7018" y="4048124"/>
            <a:ext cx="190495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Apr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972325" y="2352675"/>
            <a:ext cx="2362140" cy="1714500"/>
          </a:xfrm>
          <a:prstGeom prst="roundRect">
            <a:avLst>
              <a:gd name="adj" fmla="val 8888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124721" y="2505074"/>
            <a:ext cx="205734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Traffic Sources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867653" y="312420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867653" y="3124200"/>
            <a:ext cx="571485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24242"/>
                </a:solidFill>
                <a:latin typeface="Source Sans Pro"/>
              </a:rPr>
              <a:t>100%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353416" y="2981325"/>
            <a:ext cx="104772" cy="114300"/>
          </a:xfrm>
          <a:prstGeom prst="roundRect">
            <a:avLst>
              <a:gd name="adj" fmla="val 36363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534386" y="2867025"/>
            <a:ext cx="647683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Organic 35%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353416" y="3314700"/>
            <a:ext cx="114297" cy="114300"/>
          </a:xfrm>
          <a:prstGeom prst="roundRect">
            <a:avLst>
              <a:gd name="adj" fmla="val 33333"/>
            </a:avLst>
          </a:prstGeom>
          <a:solidFill>
            <a:srgbClr val="8BC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0543911" y="3286125"/>
            <a:ext cx="609584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Social 30%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353416" y="3562349"/>
            <a:ext cx="114297" cy="114300"/>
          </a:xfrm>
          <a:prstGeom prst="roundRect">
            <a:avLst>
              <a:gd name="adj" fmla="val 33333"/>
            </a:avLst>
          </a:prstGeom>
          <a:solidFill>
            <a:srgbClr val="CDD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0543911" y="3533774"/>
            <a:ext cx="581010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Email 20%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353416" y="3809999"/>
            <a:ext cx="114297" cy="114300"/>
          </a:xfrm>
          <a:prstGeom prst="roundRect">
            <a:avLst>
              <a:gd name="adj" fmla="val 33333"/>
            </a:avLst>
          </a:prstGeom>
          <a:solidFill>
            <a:srgbClr val="FFE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10543911" y="3781424"/>
            <a:ext cx="514337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666666"/>
                </a:solidFill>
                <a:latin typeface="Source Sans Pro"/>
              </a:rPr>
              <a:t>Paid 15%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05412" y="4448175"/>
            <a:ext cx="148586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657808" y="4600575"/>
            <a:ext cx="118107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4.2%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57808" y="4981574"/>
            <a:ext cx="11810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Conversion Rate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143671" y="4448175"/>
            <a:ext cx="148586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296067" y="4600575"/>
            <a:ext cx="118107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3:45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96067" y="4981574"/>
            <a:ext cx="11810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Avg. Session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772405" y="4448175"/>
            <a:ext cx="1485862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924801" y="4600575"/>
            <a:ext cx="118107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260"/>
              </a:spcAft>
            </a:pPr>
            <a:r>
              <a:rPr sz="1674" b="1">
                <a:solidFill>
                  <a:srgbClr val="4CAF50"/>
                </a:solidFill>
                <a:latin typeface="Source Sans Pro"/>
              </a:rPr>
              <a:t>285%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924801" y="4981574"/>
            <a:ext cx="11810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</a:rPr>
              <a:t>ROI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Digital Marketing Tools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066873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28794" y="1762453"/>
            <a:ext cx="342891" cy="266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81110" y="2381250"/>
            <a:ext cx="162873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Google Analytics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575" y="2752725"/>
            <a:ext cx="2828854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Tracks website traffic and user behavior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2340" y="1333500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762480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401" y="1774277"/>
            <a:ext cx="342891" cy="2423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81510" y="2381250"/>
            <a:ext cx="102867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Mailchimp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3331" y="2752725"/>
            <a:ext cx="2705032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Email marketing automation platform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7948" y="1333500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458088" y="15621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20009" y="1762453"/>
            <a:ext cx="342891" cy="2660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86662" y="2381250"/>
            <a:ext cx="600059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Canva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6542" y="2752725"/>
            <a:ext cx="3009824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Graphic design for social media and marketing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3686175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2066873" y="39147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8794" y="4118084"/>
            <a:ext cx="342891" cy="26013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71625" y="4733925"/>
            <a:ext cx="85722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SEMrush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90595" y="5105400"/>
            <a:ext cx="2419289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SEO and competitive analysis tool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62340" y="3686175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762480" y="39147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4401" y="4168337"/>
            <a:ext cx="342891" cy="15962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81530" y="4733925"/>
            <a:ext cx="619109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Ahrefs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38579" y="5105400"/>
            <a:ext cx="2514537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Backlink analysis and SEO research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57948" y="3686175"/>
            <a:ext cx="3467013" cy="2124075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458088" y="391477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20009" y="4103304"/>
            <a:ext cx="342891" cy="2896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486662" y="4733925"/>
            <a:ext cx="600059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Buffer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86542" y="5105400"/>
            <a:ext cx="3009824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Social media scheduling and management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57588" y="6105525"/>
            <a:ext cx="3276518" cy="1714500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Paid vs. Organic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5286242" cy="619125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6733" y="1333500"/>
            <a:ext cx="5286242" cy="676274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6733" y="133350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Organic Marketing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7228" y="2200275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71525" y="2351246"/>
            <a:ext cx="228594" cy="1743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14417" y="2314575"/>
            <a:ext cx="333366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SEO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28" y="2781300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525" y="2912745"/>
            <a:ext cx="228594" cy="1943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4417" y="2895600"/>
            <a:ext cx="150491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Social Media Posts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28" y="3362324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25" y="3511867"/>
            <a:ext cx="228594" cy="1771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14417" y="3476624"/>
            <a:ext cx="152396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Content Marketing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4133849"/>
            <a:ext cx="4905252" cy="1543050"/>
          </a:xfrm>
          <a:prstGeom prst="roundRect">
            <a:avLst>
              <a:gd name="adj" fmla="val 9876"/>
            </a:avLst>
          </a:prstGeom>
          <a:solidFill>
            <a:srgbClr val="66BB6A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151743" y="4839334"/>
            <a:ext cx="15430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47723" y="4286250"/>
            <a:ext cx="456236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66BB6A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66BB6A"/>
                </a:solidFill>
                <a:latin typeface="Source Sans Pro"/>
              </a:rPr>
              <a:t> Advantages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7723" y="4301966"/>
            <a:ext cx="228594" cy="19716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47723" y="4638674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Long-term results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7723" y="4933950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Builds trust &amp; credibility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7723" y="5229225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Cost-effective over time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7228" y="5791200"/>
            <a:ext cx="4905252" cy="1543050"/>
          </a:xfrm>
          <a:prstGeom prst="roundRect">
            <a:avLst>
              <a:gd name="adj" fmla="val 9876"/>
            </a:avLst>
          </a:prstGeom>
          <a:solidFill>
            <a:srgbClr val="66BB6A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151743" y="6496685"/>
            <a:ext cx="15430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47723" y="5943600"/>
            <a:ext cx="456236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66BB6A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66BB6A"/>
                </a:solidFill>
                <a:latin typeface="Source Sans Pro"/>
              </a:rPr>
              <a:t> Disadvantages 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723" y="5959316"/>
            <a:ext cx="228594" cy="19716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6238719" y="1333500"/>
            <a:ext cx="5286242" cy="619125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238719" y="1333500"/>
            <a:ext cx="5286242" cy="676274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238719" y="1333500"/>
            <a:ext cx="5286242" cy="676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</a:rPr>
              <a:t>Paid Marketing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29214" y="2200275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3511" y="2338387"/>
            <a:ext cx="228594" cy="20002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886402" y="2314575"/>
            <a:ext cx="91437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Google Ads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29214" y="2781300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3511" y="2912745"/>
            <a:ext cx="228594" cy="19430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886402" y="2895600"/>
            <a:ext cx="111439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Facebook Ads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9214" y="3362324"/>
            <a:ext cx="4905252" cy="466724"/>
          </a:xfrm>
          <a:prstGeom prst="roundRect">
            <a:avLst>
              <a:gd name="adj" fmla="val 32653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43511" y="3517582"/>
            <a:ext cx="228594" cy="16573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886402" y="3476624"/>
            <a:ext cx="158111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</a:rPr>
              <a:t>Sponsored Content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29214" y="4133849"/>
            <a:ext cx="4905252" cy="1543050"/>
          </a:xfrm>
          <a:prstGeom prst="roundRect">
            <a:avLst>
              <a:gd name="adj" fmla="val 9876"/>
            </a:avLst>
          </a:prstGeom>
          <a:solidFill>
            <a:srgbClr val="FF7043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5723729" y="4839334"/>
            <a:ext cx="15430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619709" y="4286250"/>
            <a:ext cx="456236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FF704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7043"/>
                </a:solidFill>
                <a:latin typeface="Source Sans Pro"/>
              </a:rPr>
              <a:t> Advantages 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9709" y="4301966"/>
            <a:ext cx="228594" cy="19716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6619709" y="4638674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Immediate results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19709" y="4933950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Precise targeting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19709" y="5229225"/>
            <a:ext cx="4562360" cy="219074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0">
                <a:solidFill>
                  <a:srgbClr val="333333"/>
                </a:solidFill>
                <a:latin typeface="Source Sans Pro"/>
              </a:rPr>
              <a:t>Measurable ROI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429214" y="5791200"/>
            <a:ext cx="4905252" cy="1543050"/>
          </a:xfrm>
          <a:prstGeom prst="roundRect">
            <a:avLst>
              <a:gd name="adj" fmla="val 9876"/>
            </a:avLst>
          </a:prstGeom>
          <a:solidFill>
            <a:srgbClr val="FF7043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5723729" y="6496685"/>
            <a:ext cx="15430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619709" y="5943600"/>
            <a:ext cx="456236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FF7043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196" b="1">
                <a:solidFill>
                  <a:srgbClr val="FF7043"/>
                </a:solidFill>
                <a:latin typeface="Source Sans Pro"/>
              </a:rPr>
              <a:t> Disadvantages 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9709" y="5959316"/>
            <a:ext cx="228594" cy="197167"/>
          </a:xfrm>
          <a:prstGeom prst="rect">
            <a:avLst/>
          </a:prstGeom>
        </p:spPr>
      </p:pic>
      <p:sp>
        <p:nvSpPr>
          <p:cNvPr id="50" name="Rounded Rectangle 49"/>
          <p:cNvSpPr/>
          <p:nvPr/>
        </p:nvSpPr>
        <p:spPr>
          <a:xfrm>
            <a:off x="666733" y="7810499"/>
            <a:ext cx="10858228" cy="120015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857228" y="8124824"/>
            <a:ext cx="571485" cy="5715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66BB6A"/>
              </a:gs>
              <a:gs pos="100000">
                <a:srgbClr val="FF704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90575" y="8287482"/>
            <a:ext cx="304792" cy="2461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Challenges in Digital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52476" y="17145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4397" y="1903029"/>
            <a:ext cx="342891" cy="2896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04" y="1876424"/>
            <a:ext cx="1371565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Ad Blockers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476" y="2571750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Software that prevents ads from displaying on websites, reducing ad visibility and campaign reach.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476" y="3333749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4872" y="3448049"/>
            <a:ext cx="56196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Impact: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2080" y="3448049"/>
            <a:ext cx="2724081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47% of internet users use ad blockers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8719" y="1428750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24461" y="17145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382" y="1888249"/>
            <a:ext cx="342891" cy="3192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81690" y="1876424"/>
            <a:ext cx="232404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Privacy Regulations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4461" y="2571750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Laws like GDPR and CCPA limit data collection and targeting capabilities, requiring compliance adjustments.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24461" y="3333749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76858" y="3448049"/>
            <a:ext cx="56196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Impact: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4066" y="3448049"/>
            <a:ext cx="319079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Increased compliance costs and restrictions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4352924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52476" y="4638674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397" y="4880412"/>
            <a:ext cx="342891" cy="18327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809704" y="4800600"/>
            <a:ext cx="207639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High Competition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476" y="5495924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Increased digital adoption leads to crowded marketplaces, making it harder to stand out and capture attention.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2476" y="625792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238719" y="4352924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524461" y="4638674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6382" y="4812424"/>
            <a:ext cx="342891" cy="31925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81690" y="4800600"/>
            <a:ext cx="245738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Changing Algorithms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4461" y="5495924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Frequent updates to search engine and social media algorithms affect content visibility and reach.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24461" y="625792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Future of Digital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52476" y="161925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4397" y="1813691"/>
            <a:ext cx="342891" cy="2778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04" y="1781174"/>
            <a:ext cx="2171645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AI and Automation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476" y="2476499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Artificial intelligence will automate repetitive tasks and enhance personalization at scale.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476" y="3238500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4872" y="3352800"/>
            <a:ext cx="60005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Growth: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00179" y="3352800"/>
            <a:ext cx="257168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40% annual increase in AI adoption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8719" y="1333500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24461" y="161925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382" y="1813691"/>
            <a:ext cx="342891" cy="2778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81690" y="1781174"/>
            <a:ext cx="147633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Voice Search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4461" y="2476499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Optimizing for voice queries will become essential as voice assistants continue to gain popularity.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24461" y="3238500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76858" y="3352800"/>
            <a:ext cx="495287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Usage: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7393" y="3352800"/>
            <a:ext cx="293362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50% of all searches will be voice by 2025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4257675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52476" y="454342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397" y="4785162"/>
            <a:ext cx="342891" cy="18327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809704" y="4705350"/>
            <a:ext cx="2228794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Video-first Content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476" y="5400675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Short-form video and live streaming will dominate content strategies across all platforms.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2476" y="616267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238719" y="4257675"/>
            <a:ext cx="5286242" cy="2638425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524461" y="4543425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6382" y="4755602"/>
            <a:ext cx="342891" cy="24239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81690" y="4705350"/>
            <a:ext cx="183827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Personalization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4461" y="5400675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Hyper-personalized experiences based on user behavior and preferences will become standard.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24461" y="616267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4095647" y="7181849"/>
            <a:ext cx="4000399" cy="1714500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Digital Marketing Strategy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85842" y="1676400"/>
            <a:ext cx="857228" cy="85725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5842" y="1676400"/>
            <a:ext cx="857228" cy="8572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2152" b="1">
                <a:solidFill>
                  <a:srgbClr val="FFFFFF"/>
                </a:solidFill>
                <a:latin typeface="Source Sans Pro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23961" y="23431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0159" y="2447924"/>
            <a:ext cx="228594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2496" y="2724150"/>
            <a:ext cx="112392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Define Goals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33" y="3086100"/>
            <a:ext cx="2095447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Set clear, measurable objectives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6538" y="1676400"/>
            <a:ext cx="857228" cy="85725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76538" y="1676400"/>
            <a:ext cx="857228" cy="8572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2152" b="1">
                <a:solidFill>
                  <a:srgbClr val="FFFFFF"/>
                </a:solidFill>
                <a:latin typeface="Source Sans Pro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14657" y="23431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0855" y="2462212"/>
            <a:ext cx="228594" cy="1428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09844" y="2724150"/>
            <a:ext cx="138109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Know Audience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7428" y="3086100"/>
            <a:ext cx="2095447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Research target demographics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7233" y="1676400"/>
            <a:ext cx="857228" cy="85725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67233" y="1676400"/>
            <a:ext cx="857228" cy="8572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2152" b="1">
                <a:solidFill>
                  <a:srgbClr val="FFFFFF"/>
                </a:solidFill>
                <a:latin typeface="Source Sans Pro"/>
              </a:rPr>
              <a:t>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05352" y="23431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1550" y="2450782"/>
            <a:ext cx="228594" cy="1657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05292" y="2724150"/>
            <a:ext cx="159063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Choose Platforms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5747" y="3086100"/>
            <a:ext cx="200019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Select appropriate channels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57928" y="1676400"/>
            <a:ext cx="857228" cy="85725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57928" y="1676400"/>
            <a:ext cx="857228" cy="8572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2152" b="1">
                <a:solidFill>
                  <a:srgbClr val="FFFFFF"/>
                </a:solidFill>
                <a:latin typeface="Source Sans Pro"/>
              </a:rPr>
              <a:t>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6047" y="23431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2245" y="2445067"/>
            <a:ext cx="228594" cy="17716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610284" y="2724150"/>
            <a:ext cx="135251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Create Content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95967" y="3086100"/>
            <a:ext cx="198115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Develop engaging materials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048623" y="1676400"/>
            <a:ext cx="857228" cy="85725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48623" y="1676400"/>
            <a:ext cx="857228" cy="8572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2152" b="1">
                <a:solidFill>
                  <a:srgbClr val="FFFFFF"/>
                </a:solidFill>
                <a:latin typeface="Source Sans Pro"/>
              </a:rPr>
              <a:t>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286742" y="23431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62940" y="2445067"/>
            <a:ext cx="228594" cy="17716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781930" y="2724150"/>
            <a:ext cx="139061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424242"/>
                </a:solidFill>
                <a:latin typeface="Source Sans Pro"/>
              </a:rPr>
              <a:t>Analyze Results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29514" y="3086100"/>
            <a:ext cx="2095447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Measure performance and optimize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90935" y="4133849"/>
            <a:ext cx="3019349" cy="2095499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Career Opportunities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5286242" cy="3429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52476" y="161925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4397" y="1822559"/>
            <a:ext cx="342891" cy="260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04" y="1781174"/>
            <a:ext cx="167635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SEO Specialist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476" y="2476499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Optimize websites to improve search engine rankings and drive organic traffic.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476" y="3333749"/>
            <a:ext cx="471475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Key Skills: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476" y="3686175"/>
            <a:ext cx="1514437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2476" y="3686175"/>
            <a:ext cx="1514437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Keyword Research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62160" y="3686175"/>
            <a:ext cx="904852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562160" y="3686175"/>
            <a:ext cx="90485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Analytics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52736" y="3686175"/>
            <a:ext cx="1219169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52736" y="3686175"/>
            <a:ext cx="121916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Technical SEO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52476" y="402907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04872" y="4143375"/>
            <a:ext cx="60005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Growth: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00179" y="4143375"/>
            <a:ext cx="1695407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20% annual job growth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8719" y="1333500"/>
            <a:ext cx="5286242" cy="3429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524461" y="161925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6382" y="1807779"/>
            <a:ext cx="342891" cy="2896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381690" y="1781174"/>
            <a:ext cx="254311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Social Media Manager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24461" y="2476499"/>
            <a:ext cx="4714757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975"/>
              </a:spcAft>
            </a:pPr>
            <a:r>
              <a:rPr sz="1196" b="0">
                <a:solidFill>
                  <a:srgbClr val="666666"/>
                </a:solidFill>
                <a:latin typeface="Source Sans Pro"/>
              </a:rPr>
              <a:t>Create and manage content across social platforms to build brand awareness.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24461" y="3333749"/>
            <a:ext cx="4714757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78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Key Skills: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24461" y="3686175"/>
            <a:ext cx="1419189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24461" y="3686175"/>
            <a:ext cx="141918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Content Creation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38899" y="3686175"/>
            <a:ext cx="1962100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38899" y="3686175"/>
            <a:ext cx="196210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Community Management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96247" y="3686175"/>
            <a:ext cx="904852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96247" y="3686175"/>
            <a:ext cx="90485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4CAF50"/>
                </a:solidFill>
                <a:latin typeface="Source Sans Pro"/>
              </a:rPr>
              <a:t>Analytics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24461" y="402907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76858" y="4143375"/>
            <a:ext cx="66673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Demand: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38839" y="4143375"/>
            <a:ext cx="183827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CAF50"/>
                </a:solidFill>
                <a:latin typeface="Source Sans Pro"/>
              </a:rPr>
              <a:t>High across all industries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6733" y="5048250"/>
            <a:ext cx="5286242" cy="3429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952476" y="5334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397" y="5534353"/>
            <a:ext cx="342891" cy="26604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09704" y="5495924"/>
            <a:ext cx="187637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Content Creator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52476" y="7400925"/>
            <a:ext cx="1104872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2152596" y="7400925"/>
            <a:ext cx="1438239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3686082" y="7400925"/>
            <a:ext cx="1076298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952476" y="774382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238719" y="5048250"/>
            <a:ext cx="5286242" cy="3429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6524461" y="5334000"/>
            <a:ext cx="666733" cy="66675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6382" y="5518095"/>
            <a:ext cx="342891" cy="29855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381690" y="5495924"/>
            <a:ext cx="207639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Digital Ads Expert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24461" y="7400925"/>
            <a:ext cx="1457288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8076998" y="7400925"/>
            <a:ext cx="1038199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9210444" y="7400925"/>
            <a:ext cx="1657308" cy="342900"/>
          </a:xfrm>
          <a:prstGeom prst="roundRect">
            <a:avLst>
              <a:gd name="adj" fmla="val 111111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6524461" y="7743825"/>
            <a:ext cx="4714757" cy="447675"/>
          </a:xfrm>
          <a:prstGeom prst="roundRect">
            <a:avLst>
              <a:gd name="adj" fmla="val 34042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Case Study: Nike Digital Campaign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38619" cy="2695575"/>
          </a:xfrm>
          <a:prstGeom prst="roundRect">
            <a:avLst>
              <a:gd name="adj" fmla="val 84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2476" y="1714500"/>
            <a:ext cx="4667133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424242"/>
                </a:solidFill>
                <a:latin typeface="Source Sans Pro"/>
              </a:rPr>
              <a:t> Campaign Strategy 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2476" y="1771235"/>
            <a:ext cx="266693" cy="19132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476" y="2193607"/>
            <a:ext cx="228594" cy="1657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367" y="2162174"/>
            <a:ext cx="4324241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Personalized email campaigns based on customer behavior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476" y="2900362"/>
            <a:ext cx="228594" cy="2000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5367" y="2886075"/>
            <a:ext cx="2914577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Targeted ads across digital platforms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2476" y="3349942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5367" y="3324225"/>
            <a:ext cx="2857428" cy="2857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Data-driven customer segmentation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4410074"/>
            <a:ext cx="5238619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2476" y="4695824"/>
            <a:ext cx="4667133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 </a:t>
            </a:r>
            <a:r>
              <a:rPr sz="1104"/>
              <a:t>  </a:t>
            </a:r>
            <a:r>
              <a:rPr sz="1435" b="1">
                <a:solidFill>
                  <a:srgbClr val="424242"/>
                </a:solidFill>
                <a:latin typeface="Source Sans Pro"/>
              </a:rPr>
              <a:t> Campaign Results 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4766227"/>
            <a:ext cx="266693" cy="144945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952476" y="5143500"/>
            <a:ext cx="1428714" cy="1362075"/>
          </a:xfrm>
          <a:prstGeom prst="roundRect">
            <a:avLst>
              <a:gd name="adj" fmla="val 11188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2971" y="5334000"/>
            <a:ext cx="1047723" cy="4286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2152" b="1">
                <a:solidFill>
                  <a:srgbClr val="4CAF50"/>
                </a:solidFill>
                <a:latin typeface="Source Sans Pro"/>
              </a:rPr>
              <a:t>30%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2971" y="5838824"/>
            <a:ext cx="1047723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Increased Engagement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71685" y="5143500"/>
            <a:ext cx="1428714" cy="1362075"/>
          </a:xfrm>
          <a:prstGeom prst="roundRect">
            <a:avLst>
              <a:gd name="adj" fmla="val 11188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62180" y="5334000"/>
            <a:ext cx="1047723" cy="4286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2152" b="1">
                <a:solidFill>
                  <a:srgbClr val="4CAF50"/>
                </a:solidFill>
                <a:latin typeface="Source Sans Pro"/>
              </a:rPr>
              <a:t>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2180" y="5838824"/>
            <a:ext cx="1047723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Boosted Online Sales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90895" y="5143500"/>
            <a:ext cx="1428714" cy="1362075"/>
          </a:xfrm>
          <a:prstGeom prst="roundRect">
            <a:avLst>
              <a:gd name="adj" fmla="val 11188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381390" y="5334000"/>
            <a:ext cx="1047723" cy="4286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2152" b="1">
                <a:solidFill>
                  <a:srgbClr val="4CAF50"/>
                </a:solidFill>
                <a:latin typeface="Source Sans Pro"/>
              </a:rPr>
              <a:t>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1390" y="5838824"/>
            <a:ext cx="1047723" cy="4762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</a:rPr>
              <a:t>Enhanced Brand Loyalty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86342" y="1428750"/>
            <a:ext cx="5238619" cy="5362575"/>
          </a:xfrm>
          <a:prstGeom prst="roundRect">
            <a:avLst>
              <a:gd name="adj" fmla="val 436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72085" y="1714500"/>
            <a:ext cx="4667133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424242"/>
                </a:solidFill>
                <a:latin typeface="Source Sans Pro"/>
              </a:rPr>
              <a:t>Nike Campaign Elements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72085" y="2200275"/>
            <a:ext cx="4667133" cy="4305300"/>
          </a:xfrm>
          <a:prstGeom prst="roundRect">
            <a:avLst>
              <a:gd name="adj" fmla="val 3539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01039" y="2390774"/>
            <a:ext cx="647683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13" b="1">
                <a:solidFill>
                  <a:srgbClr val="333333"/>
                </a:solidFill>
                <a:latin typeface="Source Sans Pro"/>
              </a:rPr>
              <a:t>NIKE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000699" y="2505074"/>
            <a:ext cx="3809904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153096" y="26574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7868" y="2799935"/>
            <a:ext cx="266693" cy="1913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781730" y="2790824"/>
            <a:ext cx="2047823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Customer Behavior Analysis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00699" y="3476624"/>
            <a:ext cx="3809904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153096" y="36290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57868" y="3794677"/>
            <a:ext cx="266693" cy="14494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781730" y="3762374"/>
            <a:ext cx="1743031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Audience Segmentation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000699" y="4448175"/>
            <a:ext cx="3809904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7153096" y="46005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57868" y="4743035"/>
            <a:ext cx="266693" cy="19132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781730" y="4733925"/>
            <a:ext cx="2028774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424242"/>
                </a:solidFill>
                <a:latin typeface="Source Sans Pro"/>
              </a:rPr>
              <a:t>Personalized Email Content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000699" y="5419725"/>
            <a:ext cx="3809904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7153096" y="557212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57868" y="5694293"/>
            <a:ext cx="266693" cy="23191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</a:rPr>
              <a:t>Summary and Activity/Homework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333500"/>
            <a:ext cx="5286242" cy="4190999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52476" y="16192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5822" y="1787769"/>
            <a:ext cx="304792" cy="234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358" y="1733550"/>
            <a:ext cx="114297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Summary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476" y="2419349"/>
            <a:ext cx="4714757" cy="838200"/>
          </a:xfrm>
          <a:prstGeom prst="roundRect">
            <a:avLst>
              <a:gd name="adj" fmla="val 1818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72" y="2588895"/>
            <a:ext cx="228594" cy="194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5862" y="2571750"/>
            <a:ext cx="4028974" cy="533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Marketing is essential for connecting with and serving customers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476" y="3409950"/>
            <a:ext cx="4714757" cy="838200"/>
          </a:xfrm>
          <a:prstGeom prst="roundRect">
            <a:avLst>
              <a:gd name="adj" fmla="val 1818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72" y="3579495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85862" y="3562349"/>
            <a:ext cx="4028974" cy="533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Digital marketing offers cost-effective, measurable, and interactive alternatives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2476" y="4400550"/>
            <a:ext cx="4714757" cy="838200"/>
          </a:xfrm>
          <a:prstGeom prst="roundRect">
            <a:avLst>
              <a:gd name="adj" fmla="val 1818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72" y="4570095"/>
            <a:ext cx="228594" cy="1943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85862" y="4552949"/>
            <a:ext cx="4028974" cy="533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Customer-centric strategies help build long-term value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8719" y="1333500"/>
            <a:ext cx="5286242" cy="4190999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524461" y="1619250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7808" y="1774580"/>
            <a:ext cx="304792" cy="2608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48343" y="1733550"/>
            <a:ext cx="240023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74" b="1">
                <a:solidFill>
                  <a:srgbClr val="424242"/>
                </a:solidFill>
                <a:latin typeface="Source Sans Pro"/>
              </a:rPr>
              <a:t>Activity / Homework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24461" y="2419349"/>
            <a:ext cx="4714757" cy="876299"/>
          </a:xfrm>
          <a:prstGeom prst="roundRect">
            <a:avLst>
              <a:gd name="adj" fmla="val 17391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 Same Side Corner Rectangle 21"/>
          <p:cNvSpPr/>
          <p:nvPr/>
        </p:nvSpPr>
        <p:spPr>
          <a:xfrm rot="16200000">
            <a:off x="6152352" y="2791458"/>
            <a:ext cx="8762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24461" y="2419349"/>
            <a:ext cx="4714757" cy="876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424242"/>
                </a:solidFill>
                <a:latin typeface="Source Sans Pro"/>
              </a:rPr>
              <a:t>Compare a traditional and a digital marketing campaign for the same product.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24461" y="3486150"/>
            <a:ext cx="4714757" cy="647699"/>
          </a:xfrm>
          <a:prstGeom prst="roundRect">
            <a:avLst>
              <a:gd name="adj" fmla="val 23529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676858" y="36385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676858" y="363855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2145" y="3695699"/>
            <a:ext cx="3647983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Identify tools, costs, reach, and effectiveness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24461" y="4248150"/>
            <a:ext cx="4714757" cy="647699"/>
          </a:xfrm>
          <a:prstGeom prst="roundRect">
            <a:avLst>
              <a:gd name="adj" fmla="val 23529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676858" y="440055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76858" y="4400550"/>
            <a:ext cx="34289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Source Sans Pro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2145" y="4457700"/>
            <a:ext cx="2666933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424242"/>
                </a:solidFill>
                <a:latin typeface="Source Sans Pro"/>
              </a:rPr>
              <a:t>Present findings in the next class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6733" y="5810249"/>
            <a:ext cx="10858228" cy="1333500"/>
          </a:xfrm>
          <a:prstGeom prst="roundRect">
            <a:avLst>
              <a:gd name="adj" fmla="val 1714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3333666" y="6000750"/>
            <a:ext cx="952476" cy="95249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8459" y="6265807"/>
            <a:ext cx="342891" cy="212834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4476638" y="6000750"/>
            <a:ext cx="952476" cy="95249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1430" y="6227379"/>
            <a:ext cx="342891" cy="289691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5619609" y="6000750"/>
            <a:ext cx="952476" cy="95249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4401" y="6239203"/>
            <a:ext cx="342891" cy="266043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6762580" y="6000750"/>
            <a:ext cx="952476" cy="95249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67373" y="6280587"/>
            <a:ext cx="342891" cy="183274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7905552" y="6000750"/>
            <a:ext cx="952476" cy="952499"/>
          </a:xfrm>
          <a:prstGeom prst="roundRect">
            <a:avLst>
              <a:gd name="adj" fmla="val 50000"/>
            </a:avLst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10344" y="6212599"/>
            <a:ext cx="342891" cy="3192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1372</Words>
  <Application>Microsoft Office PowerPoint</Application>
  <PresentationFormat>Widescreen</PresentationFormat>
  <Paragraphs>360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Apex IT Center</cp:lastModifiedBy>
  <cp:revision>2</cp:revision>
  <dcterms:created xsi:type="dcterms:W3CDTF">2013-01-27T09:14:16Z</dcterms:created>
  <dcterms:modified xsi:type="dcterms:W3CDTF">2025-12-20T10:27:15Z</dcterms:modified>
  <cp:category/>
</cp:coreProperties>
</file>