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A56">
              <a:alpha val="8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904952" y="2066924"/>
            <a:ext cx="8372265" cy="7334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940"/>
              </a:lnSpc>
              <a:spcBef>
                <a:spcPts val="0"/>
              </a:spcBef>
              <a:spcAft>
                <a:spcPts val="1300"/>
              </a:spcAft>
            </a:pPr>
            <a:r>
              <a:rPr sz="3827" b="1">
                <a:solidFill>
                  <a:srgbClr val="FFFFFF"/>
                </a:solidFill>
                <a:latin typeface="Source Sans Pro"/>
              </a:rPr>
              <a:t>Marketing Funnel &amp; AIDA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4952" y="2990849"/>
            <a:ext cx="8372265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3250"/>
              </a:spcAft>
            </a:pPr>
            <a:r>
              <a:rPr sz="1913" b="1">
                <a:solidFill>
                  <a:srgbClr val="64B5F6"/>
                </a:solidFill>
                <a:latin typeface="Source Sans Pro"/>
              </a:rPr>
              <a:t>Digital Marketing &amp; E-commerce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281" y="3873817"/>
            <a:ext cx="228594" cy="1771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8123" y="3848099"/>
            <a:ext cx="240976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FFFFF"/>
                </a:solidFill>
                <a:latin typeface="Source Sans Pro"/>
              </a:rPr>
              <a:t>Apex IT Skills Center Zafarwal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9054" y="4229100"/>
            <a:ext cx="228594" cy="171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52896" y="4200525"/>
            <a:ext cx="220974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FFFFF"/>
                </a:solidFill>
                <a:latin typeface="Source Sans Pro"/>
              </a:rPr>
              <a:t>Module 2: </a:t>
            </a:r>
            <a:r>
              <a:rPr sz="1196" b="1">
                <a:solidFill>
                  <a:srgbClr val="90CAF9"/>
                </a:solidFill>
                <a:latin typeface="Source Sans Pro"/>
              </a:rPr>
              <a:t>Digital Marketing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9509" y="4584382"/>
            <a:ext cx="228594" cy="165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43351" y="4552949"/>
            <a:ext cx="262883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FFFFF"/>
                </a:solidFill>
                <a:latin typeface="Source Sans Pro"/>
              </a:rPr>
              <a:t>Course Mentor: </a:t>
            </a:r>
            <a:r>
              <a:rPr sz="1196" b="1">
                <a:solidFill>
                  <a:srgbClr val="90CAF9"/>
                </a:solidFill>
                <a:latin typeface="Source Sans Pro"/>
              </a:rPr>
              <a:t>Jamshaid Akhtar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What is a "Model" in Digital Marketing?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1971675"/>
          </a:xfrm>
          <a:prstGeom prst="roundRect">
            <a:avLst>
              <a:gd name="adj" fmla="val 7729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-236554" y="2332037"/>
            <a:ext cx="1971675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52476" y="1666874"/>
            <a:ext cx="4762380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1A237E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1A237E"/>
                </a:solidFill>
                <a:latin typeface="Source Sans Pro"/>
              </a:rPr>
              <a:t> Definition 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2476" y="1712595"/>
            <a:ext cx="228594" cy="1943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2476" y="2105024"/>
            <a:ext cx="4762380" cy="23812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Structured framework explaining customer thinking 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476" y="2184604"/>
            <a:ext cx="171445" cy="884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2476" y="2457450"/>
            <a:ext cx="4762380" cy="23812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Shows customer journey from first contact to purchase 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476" y="2537029"/>
            <a:ext cx="171445" cy="884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2476" y="2809875"/>
            <a:ext cx="4762380" cy="23812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Guides content and ad design at each stage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476" y="2889454"/>
            <a:ext cx="171445" cy="8849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66733" y="3686175"/>
            <a:ext cx="5286242" cy="857250"/>
          </a:xfrm>
          <a:prstGeom prst="roundRect">
            <a:avLst>
              <a:gd name="adj" fmla="val 17777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228" y="3981778"/>
            <a:ext cx="342891" cy="2660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42991" y="3876674"/>
            <a:ext cx="4419489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A model doesn't guarantee success, but it reduces mistakes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8719" y="1428750"/>
            <a:ext cx="5286242" cy="2524125"/>
          </a:xfrm>
          <a:prstGeom prst="roundRect">
            <a:avLst>
              <a:gd name="adj" fmla="val 603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76838" y="1666874"/>
            <a:ext cx="481000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A237E"/>
                </a:solidFill>
                <a:latin typeface="Source Sans Pro"/>
              </a:rPr>
              <a:t>Why Models Matter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19709" y="2076449"/>
            <a:ext cx="211449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3F51B5"/>
                </a:solidFill>
                <a:latin typeface="Source Sans Pro"/>
              </a:rPr>
              <a:t>Without a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19709" y="2457450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Random posting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9709" y="2516443"/>
            <a:ext cx="171445" cy="1106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19709" y="2771775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Wasted ad budget 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9709" y="2830768"/>
            <a:ext cx="171445" cy="11061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19709" y="3086100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Focus only on selling 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9709" y="3145093"/>
            <a:ext cx="171445" cy="11061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619709" y="3400425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No trust building 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9709" y="3459418"/>
            <a:ext cx="171445" cy="11061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029474" y="2076449"/>
            <a:ext cx="211449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975"/>
              </a:spcAft>
            </a:pPr>
            <a:r>
              <a:rPr sz="1196" b="1">
                <a:solidFill>
                  <a:srgbClr val="3F51B5"/>
                </a:solidFill>
                <a:latin typeface="Source Sans Pro"/>
              </a:rPr>
              <a:t>With a Model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29474" y="2457450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Planned marketing 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29474" y="2497086"/>
            <a:ext cx="171445" cy="14932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029474" y="2771775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Measurable results 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29474" y="2811411"/>
            <a:ext cx="171445" cy="14932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029474" y="3086100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Repeatable process 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29474" y="3125736"/>
            <a:ext cx="171445" cy="14932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029474" y="3400425"/>
            <a:ext cx="2114497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Customer-focused 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29474" y="3440061"/>
            <a:ext cx="171445" cy="1493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Common Marketing Models Used in Digital Marketing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428750"/>
            <a:ext cx="1085822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</a:rPr>
              <a:t>AIDA is </a:t>
            </a:r>
            <a:r>
              <a:rPr sz="1196" b="1">
                <a:solidFill>
                  <a:srgbClr val="3F51B5"/>
                </a:solidFill>
                <a:latin typeface="Source Sans Pro"/>
              </a:rPr>
              <a:t>not the only model</a:t>
            </a:r>
            <a:r>
              <a:rPr sz="1196" b="0">
                <a:solidFill>
                  <a:srgbClr val="555555"/>
                </a:solidFill>
                <a:latin typeface="Source Sans Pro"/>
              </a:rPr>
              <a:t>, but it's the most </a:t>
            </a:r>
            <a:r>
              <a:rPr sz="1196" b="1">
                <a:solidFill>
                  <a:srgbClr val="3F51B5"/>
                </a:solidFill>
                <a:latin typeface="Source Sans Pro"/>
              </a:rPr>
              <a:t>beginner-friendly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2047874"/>
            <a:ext cx="2571685" cy="1885950"/>
          </a:xfrm>
          <a:prstGeom prst="roundRect">
            <a:avLst>
              <a:gd name="adj" fmla="val 80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1130" y="2297495"/>
            <a:ext cx="342891" cy="2246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7763" y="2724150"/>
            <a:ext cx="101914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1A237E"/>
                </a:solidFill>
                <a:latin typeface="Source Sans Pro"/>
              </a:rPr>
              <a:t>AIDA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28" y="3086100"/>
            <a:ext cx="2190695" cy="4381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Awareness → Interest → Desire → Action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8914" y="2047874"/>
            <a:ext cx="2571685" cy="1885950"/>
          </a:xfrm>
          <a:prstGeom prst="roundRect">
            <a:avLst>
              <a:gd name="adj" fmla="val 80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3311" y="2288627"/>
            <a:ext cx="342891" cy="2423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33726" y="2724150"/>
            <a:ext cx="157158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1A237E"/>
                </a:solidFill>
                <a:latin typeface="Source Sans Pro"/>
              </a:rPr>
              <a:t>Marketing Funnel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9409" y="3086100"/>
            <a:ext cx="2190695" cy="6572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Top (Awareness) → Middle (Consideration) → Bottom (Conversion)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1095" y="2047874"/>
            <a:ext cx="2571685" cy="1885950"/>
          </a:xfrm>
          <a:prstGeom prst="roundRect">
            <a:avLst>
              <a:gd name="adj" fmla="val 80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5492" y="2318187"/>
            <a:ext cx="342891" cy="1832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48283" y="2724150"/>
            <a:ext cx="164778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1A237E"/>
                </a:solidFill>
                <a:latin typeface="Source Sans Pro"/>
              </a:rPr>
              <a:t>Customer Journey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1590" y="3086100"/>
            <a:ext cx="2190695" cy="6572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Awareness → Research → Comparison → Purchase → Loyalty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53276" y="2047874"/>
            <a:ext cx="2571685" cy="1885950"/>
          </a:xfrm>
          <a:prstGeom prst="roundRect">
            <a:avLst>
              <a:gd name="adj" fmla="val 80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67673" y="2318187"/>
            <a:ext cx="342891" cy="18327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772405" y="2724150"/>
            <a:ext cx="94295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1A237E"/>
                </a:solidFill>
                <a:latin typeface="Source Sans Pro"/>
              </a:rPr>
              <a:t>STP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3771" y="3086100"/>
            <a:ext cx="2190695" cy="4381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Segmentation → Targeting → Positioning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6733" y="4124324"/>
            <a:ext cx="10858228" cy="14478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4401" y="4379857"/>
            <a:ext cx="342891" cy="21283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638659" y="4800600"/>
            <a:ext cx="91437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1A237E"/>
                </a:solidFill>
                <a:latin typeface="Source Sans Pro"/>
              </a:rPr>
              <a:t>4Ps Model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95707" y="5162550"/>
            <a:ext cx="280027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Product → Price → Place → Promotion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6733" y="5857875"/>
            <a:ext cx="10858228" cy="685800"/>
          </a:xfrm>
          <a:prstGeom prst="roundRect">
            <a:avLst>
              <a:gd name="adj" fmla="val 22222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 Same Side Corner Rectangle 25"/>
          <p:cNvSpPr/>
          <p:nvPr/>
        </p:nvSpPr>
        <p:spPr>
          <a:xfrm rot="16200000">
            <a:off x="406383" y="6118225"/>
            <a:ext cx="685800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4852" y="6071821"/>
            <a:ext cx="304792" cy="2579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What is the AIDA Model?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1485900"/>
          </a:xfrm>
          <a:prstGeom prst="roundRect">
            <a:avLst>
              <a:gd name="adj" fmla="val 10256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6333" y="2089150"/>
            <a:ext cx="1485900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52476" y="1666874"/>
            <a:ext cx="4762380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1A237E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1A237E"/>
                </a:solidFill>
                <a:latin typeface="Source Sans Pro"/>
              </a:rPr>
              <a:t> Definition 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2476" y="1721167"/>
            <a:ext cx="228594" cy="1771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2476" y="2105024"/>
            <a:ext cx="4762380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</a:rPr>
              <a:t> The AIDA Model explains the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psychological journey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of a customer before making a purchase decision.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6733" y="3200400"/>
            <a:ext cx="5286242" cy="7619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09604" y="33432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9604" y="3343275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8714" y="3343275"/>
            <a:ext cx="438139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A237E"/>
                </a:solidFill>
                <a:latin typeface="Source Sans Pro"/>
              </a:rPr>
              <a:t>Awareness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714" y="3629025"/>
            <a:ext cx="438139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Let people know you exist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4105274"/>
            <a:ext cx="5286242" cy="7619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09604" y="42481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9604" y="4248150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14" y="4248150"/>
            <a:ext cx="438139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A237E"/>
                </a:solidFill>
                <a:latin typeface="Source Sans Pro"/>
              </a:rPr>
              <a:t>Interest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8714" y="4533900"/>
            <a:ext cx="438139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Make them care about your solution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5010149"/>
            <a:ext cx="5286242" cy="7619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09604" y="515302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9604" y="5153024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8714" y="5153024"/>
            <a:ext cx="438139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A237E"/>
                </a:solidFill>
                <a:latin typeface="Source Sans Pro"/>
              </a:rPr>
              <a:t>Desire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8714" y="5438774"/>
            <a:ext cx="438139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Make them want your product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33" y="5915025"/>
            <a:ext cx="5286242" cy="7619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09604" y="605790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09604" y="6057900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28714" y="6057900"/>
            <a:ext cx="438139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A237E"/>
                </a:solidFill>
                <a:latin typeface="Source Sans Pro"/>
              </a:rPr>
              <a:t>Action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8714" y="6343650"/>
            <a:ext cx="438139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Tell them what to do next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6733" y="6867524"/>
            <a:ext cx="5286242" cy="723900"/>
          </a:xfrm>
          <a:prstGeom prst="roundRect">
            <a:avLst>
              <a:gd name="adj" fmla="val 21052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28" y="7132319"/>
            <a:ext cx="228594" cy="19430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181070" y="7010399"/>
            <a:ext cx="4581410" cy="4381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</a:rPr>
              <a:t>Each stage needs different content, messages, and ad objectives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05412" y="3171825"/>
            <a:ext cx="4762380" cy="2676524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AIDA Model Explained with Digital Examples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314817" cy="4838699"/>
          </a:xfrm>
          <a:prstGeom prst="roundRect">
            <a:avLst>
              <a:gd name="adj" fmla="val 47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57228" y="15716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5C6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7228" y="1571625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6338" y="1657350"/>
            <a:ext cx="1057248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3949AB"/>
                </a:solidFill>
                <a:latin typeface="Source Sans Pro"/>
              </a:rPr>
              <a:t>Awareness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7228" y="2232211"/>
            <a:ext cx="190495" cy="1456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3921" y="2190749"/>
            <a:ext cx="60958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Purpose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28" y="2486025"/>
            <a:ext cx="493382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Introduce brand/product/service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28" y="2888316"/>
            <a:ext cx="190495" cy="1288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23921" y="2847974"/>
            <a:ext cx="140966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Best Content Types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3921" y="3143250"/>
            <a:ext cx="4667133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Educational posts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3921" y="3419474"/>
            <a:ext cx="4667133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Reels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3921" y="3695699"/>
            <a:ext cx="4667133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Short videos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3921" y="3971925"/>
            <a:ext cx="4667133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Informative ads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228" y="4414557"/>
            <a:ext cx="190495" cy="1624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23921" y="4391025"/>
            <a:ext cx="70483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Examples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23921" y="4686300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23921" y="4686300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"5 mistakes people make while buying laptops"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23921" y="5143500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23921" y="5143500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"Did you know this phone problem can be fixed cheaply?"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57228" y="5695949"/>
            <a:ext cx="4933826" cy="380999"/>
          </a:xfrm>
          <a:prstGeom prst="roundRect">
            <a:avLst>
              <a:gd name="adj" fmla="val 30000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0099" y="5805207"/>
            <a:ext cx="190495" cy="16248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85842" y="5791200"/>
            <a:ext cx="2924101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3F51B5"/>
                </a:solidFill>
                <a:latin typeface="Source Sans Pro"/>
              </a:rPr>
              <a:t> Common mistake: </a:t>
            </a:r>
            <a:r>
              <a:rPr sz="956" b="1">
                <a:solidFill>
                  <a:srgbClr val="E53935"/>
                </a:solidFill>
                <a:latin typeface="Source Sans Pro"/>
              </a:rPr>
              <a:t>Selling in awareness stage</a:t>
            </a:r>
            <a:r>
              <a:rPr sz="956" b="1">
                <a:solidFill>
                  <a:srgbClr val="3F51B5"/>
                </a:solidFill>
                <a:latin typeface="Source Sans Pro"/>
              </a:rPr>
              <a:t> 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0144" y="1428750"/>
            <a:ext cx="5314817" cy="4838699"/>
          </a:xfrm>
          <a:prstGeom prst="roundRect">
            <a:avLst>
              <a:gd name="adj" fmla="val 47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400639" y="15716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00639" y="1571625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29274" y="1657350"/>
            <a:ext cx="761980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897B"/>
                </a:solidFill>
                <a:latin typeface="Source Sans Pro"/>
              </a:rPr>
              <a:t>Interest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0639" y="2232211"/>
            <a:ext cx="190495" cy="14567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667333" y="2190749"/>
            <a:ext cx="60958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Purpose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639" y="2486025"/>
            <a:ext cx="493382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Build curiosity, show relevance to customer's problem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0639" y="2888316"/>
            <a:ext cx="190495" cy="12886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67333" y="2847974"/>
            <a:ext cx="140966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Best Content Types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7333" y="3143250"/>
            <a:ext cx="4667133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How-to posts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67333" y="3419474"/>
            <a:ext cx="4667133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Demo videos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7333" y="3695699"/>
            <a:ext cx="4667133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Problem-solution content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00639" y="4147857"/>
            <a:ext cx="190495" cy="16248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667333" y="4114800"/>
            <a:ext cx="70483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Examples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667333" y="4410074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667333" y="4410074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"How we repair phones in under 30 minutes"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667333" y="4867274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667333" y="4867274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"Why most students fail to learn computer skills"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6732" y="6920192"/>
            <a:ext cx="5314817" cy="49149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857228" y="66484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EC40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57228" y="6648450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D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7228" y="7299511"/>
            <a:ext cx="190495" cy="145676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857228" y="7562849"/>
            <a:ext cx="493382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Build trust, show value, create emotional connection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7228" y="7974666"/>
            <a:ext cx="190495" cy="128867"/>
          </a:xfrm>
          <a:prstGeom prst="rect">
            <a:avLst/>
          </a:prstGeom>
        </p:spPr>
      </p:pic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57228" y="9500907"/>
            <a:ext cx="190495" cy="162485"/>
          </a:xfrm>
          <a:prstGeom prst="rect">
            <a:avLst/>
          </a:prstGeom>
        </p:spPr>
      </p:pic>
      <p:sp>
        <p:nvSpPr>
          <p:cNvPr id="51" name="Rounded Rectangle 50"/>
          <p:cNvSpPr/>
          <p:nvPr/>
        </p:nvSpPr>
        <p:spPr>
          <a:xfrm>
            <a:off x="1123921" y="9763124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123921" y="9763124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Student success stories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123921" y="10220324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1123921" y="10220324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Customer reviews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123921" y="10677524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1123921" y="10677524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Limited-time offers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210144" y="6505575"/>
            <a:ext cx="5314817" cy="49149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6400639" y="66484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6400639" y="6648450"/>
            <a:ext cx="47623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</a:t>
            </a:r>
          </a:p>
        </p:txBody>
      </p:sp>
      <p:pic>
        <p:nvPicPr>
          <p:cNvPr id="60" name="Picture 59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00639" y="7299511"/>
            <a:ext cx="190495" cy="145676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6400639" y="7562849"/>
            <a:ext cx="493382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Convert interest into sale or inquiry</a:t>
            </a:r>
          </a:p>
        </p:txBody>
      </p:sp>
      <p:pic>
        <p:nvPicPr>
          <p:cNvPr id="62" name="Picture 61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00639" y="7974666"/>
            <a:ext cx="190495" cy="128867"/>
          </a:xfrm>
          <a:prstGeom prst="rect">
            <a:avLst/>
          </a:prstGeom>
        </p:spPr>
      </p:pic>
      <p:pic>
        <p:nvPicPr>
          <p:cNvPr id="63" name="Picture 62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400639" y="9215157"/>
            <a:ext cx="190495" cy="162485"/>
          </a:xfrm>
          <a:prstGeom prst="rect">
            <a:avLst/>
          </a:prstGeom>
        </p:spPr>
      </p:pic>
      <p:sp>
        <p:nvSpPr>
          <p:cNvPr id="64" name="Rounded Rectangle 63"/>
          <p:cNvSpPr/>
          <p:nvPr/>
        </p:nvSpPr>
        <p:spPr>
          <a:xfrm>
            <a:off x="6667333" y="9486900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6667333" y="9486900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"Message us on WhatsApp now"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667333" y="9944100"/>
            <a:ext cx="4667133" cy="409574"/>
          </a:xfrm>
          <a:prstGeom prst="roundRect">
            <a:avLst>
              <a:gd name="adj" fmla="val 27906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667333" y="9944100"/>
            <a:ext cx="466713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444444"/>
                </a:solidFill>
                <a:latin typeface="Source Sans Pro"/>
              </a:rPr>
              <a:t>"Enroll today – limited seats"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400639" y="10848974"/>
            <a:ext cx="4933826" cy="380999"/>
          </a:xfrm>
          <a:prstGeom prst="roundRect">
            <a:avLst>
              <a:gd name="adj" fmla="val 30000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9" name="Picture 68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553036" y="10963835"/>
            <a:ext cx="190495" cy="151279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838779" y="10944225"/>
            <a:ext cx="3038399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3F51B5"/>
                </a:solidFill>
                <a:latin typeface="Source Sans Pro"/>
              </a:rPr>
              <a:t>If you don't ask for action, people won't take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AIDA Model in Social Media Marketing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428750"/>
            <a:ext cx="1085822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</a:rPr>
              <a:t>Different platforms require </a:t>
            </a:r>
            <a:r>
              <a:rPr sz="1196" b="1">
                <a:solidFill>
                  <a:srgbClr val="3F51B5"/>
                </a:solidFill>
                <a:latin typeface="Source Sans Pro"/>
              </a:rPr>
              <a:t>different approaches</a:t>
            </a:r>
            <a:r>
              <a:rPr sz="1196" b="0">
                <a:solidFill>
                  <a:srgbClr val="555555"/>
                </a:solidFill>
                <a:latin typeface="Source Sans Pro"/>
              </a:rPr>
              <a:t> for each AIDA stage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7000875"/>
            <a:ext cx="10858228" cy="514350"/>
          </a:xfrm>
          <a:prstGeom prst="roundRect">
            <a:avLst>
              <a:gd name="adj" fmla="val 29629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7228" y="7160894"/>
            <a:ext cx="228594" cy="1943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8694" y="7143750"/>
            <a:ext cx="5781530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Match content type to platform strengths at each AIDA stage for maximum impact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Real Case Study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10858228" cy="942975"/>
          </a:xfrm>
          <a:prstGeom prst="roundRect">
            <a:avLst>
              <a:gd name="adj" fmla="val 16161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277796" y="1817687"/>
            <a:ext cx="942975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4852" y="1771978"/>
            <a:ext cx="342891" cy="266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0615" y="1619250"/>
            <a:ext cx="3657508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A237E"/>
                </a:solidFill>
                <a:latin typeface="Source Sans Pro"/>
              </a:rPr>
              <a:t>Online IT Course (Local Example)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0615" y="1962149"/>
            <a:ext cx="365750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325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Local IT institute offering a digital marketing course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6733" y="2609850"/>
            <a:ext cx="5333866" cy="2962274"/>
          </a:xfrm>
          <a:prstGeom prst="roundRect">
            <a:avLst>
              <a:gd name="adj" fmla="val 643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57228" y="28003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5C6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7228" y="2800350"/>
            <a:ext cx="380990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2516" y="2857500"/>
            <a:ext cx="96200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3949AB"/>
                </a:solidFill>
                <a:latin typeface="Source Sans Pro"/>
              </a:rPr>
              <a:t>Awareness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28" y="3347757"/>
            <a:ext cx="190495" cy="1624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23921" y="3324225"/>
            <a:ext cx="70483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Facebook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3921" y="3619499"/>
            <a:ext cx="4686182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Reels: "Why digital skills matter in 2025"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228" y="4039160"/>
            <a:ext cx="190495" cy="1512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3921" y="4010024"/>
            <a:ext cx="48576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TikTok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3921" y="4305300"/>
            <a:ext cx="4686182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Short videos about freelancing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228" y="4727761"/>
            <a:ext cx="190495" cy="14567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23921" y="4695824"/>
            <a:ext cx="33336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Goal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3921" y="4991100"/>
            <a:ext cx="4686182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Reach students and parents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6733" y="5819774"/>
            <a:ext cx="5333866" cy="2143125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57228" y="590550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EC40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7228" y="5905500"/>
            <a:ext cx="380990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D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7228" y="6472517"/>
            <a:ext cx="190495" cy="12326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6191095" y="2609850"/>
            <a:ext cx="5333866" cy="2695575"/>
          </a:xfrm>
          <a:prstGeom prst="roundRect">
            <a:avLst>
              <a:gd name="adj" fmla="val 706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381590" y="28003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81590" y="2800350"/>
            <a:ext cx="380990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76878" y="2857500"/>
            <a:ext cx="69530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897B"/>
                </a:solidFill>
                <a:latin typeface="Source Sans Pro"/>
              </a:rPr>
              <a:t>Interest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81590" y="3353360"/>
            <a:ext cx="190495" cy="15127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648283" y="3324225"/>
            <a:ext cx="70483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Facebook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48283" y="3619499"/>
            <a:ext cx="4686182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Posts explaining course modules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48283" y="3895724"/>
            <a:ext cx="4686182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Career paths information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48283" y="4171950"/>
            <a:ext cx="4686182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9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Short demo videos of classes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91095" y="5448300"/>
            <a:ext cx="5333866" cy="2419349"/>
          </a:xfrm>
          <a:prstGeom prst="roundRect">
            <a:avLst>
              <a:gd name="adj" fmla="val 787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6381590" y="5638799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381590" y="5638799"/>
            <a:ext cx="380990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A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1590" y="6186207"/>
            <a:ext cx="190495" cy="162485"/>
          </a:xfrm>
          <a:prstGeom prst="rect">
            <a:avLst/>
          </a:prstGeom>
        </p:spPr>
      </p:pic>
      <p:sp>
        <p:nvSpPr>
          <p:cNvPr id="39" name="Rounded Rectangle 38"/>
          <p:cNvSpPr/>
          <p:nvPr/>
        </p:nvSpPr>
        <p:spPr>
          <a:xfrm>
            <a:off x="666733" y="8096249"/>
            <a:ext cx="10858228" cy="962024"/>
          </a:xfrm>
          <a:prstGeom prst="roundRect">
            <a:avLst>
              <a:gd name="adj" fmla="val 1584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 Same Side Corner Rectangle 39"/>
          <p:cNvSpPr/>
          <p:nvPr/>
        </p:nvSpPr>
        <p:spPr>
          <a:xfrm rot="16200000">
            <a:off x="268271" y="8494711"/>
            <a:ext cx="962024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04852" y="8480862"/>
            <a:ext cx="342891" cy="183274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90615" y="8681757"/>
            <a:ext cx="190495" cy="16248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657308" y="8648699"/>
            <a:ext cx="1962100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2E7D32"/>
                </a:solidFill>
                <a:latin typeface="Source Sans Pro"/>
              </a:rPr>
              <a:t>Fewer but serious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inquiries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57788" y="8681757"/>
            <a:ext cx="190495" cy="162485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724481" y="8648699"/>
            <a:ext cx="166683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2E7D32"/>
                </a:solidFill>
                <a:latin typeface="Source Sans Pro"/>
              </a:rPr>
              <a:t>Higher enrollment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rate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Hands-On Classroom Activity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6848475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66733" y="1428750"/>
            <a:ext cx="5286242" cy="647699"/>
          </a:xfrm>
          <a:prstGeom prst="roundRect">
            <a:avLst>
              <a:gd name="adj" fmla="val 35294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4852" y="1670538"/>
            <a:ext cx="304792" cy="1641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2516" y="1600200"/>
            <a:ext cx="320984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Activity 1: AIDA Content Mapping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4852" y="2314575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4852" y="2314575"/>
            <a:ext cx="304792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3941" y="2343150"/>
            <a:ext cx="223831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A237E"/>
                </a:solidFill>
                <a:latin typeface="Source Sans Pro"/>
              </a:rPr>
              <a:t>Divide students into groups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4852" y="2924175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4852" y="2924175"/>
            <a:ext cx="304792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3941" y="2952750"/>
            <a:ext cx="278123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A237E"/>
                </a:solidFill>
                <a:latin typeface="Source Sans Pro"/>
              </a:rPr>
              <a:t>Assign one business to each group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4852" y="3343275"/>
            <a:ext cx="2333566" cy="457200"/>
          </a:xfrm>
          <a:prstGeom prst="roundRect">
            <a:avLst>
              <a:gd name="adj" fmla="val 33333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149" y="3463290"/>
            <a:ext cx="228594" cy="2171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42991" y="3467100"/>
            <a:ext cx="1371565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Mobile repair shop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290" y="3343275"/>
            <a:ext cx="2333566" cy="457200"/>
          </a:xfrm>
          <a:prstGeom prst="roundRect">
            <a:avLst>
              <a:gd name="adj" fmla="val 33333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5587" y="3483292"/>
            <a:ext cx="228594" cy="17716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19429" y="3467100"/>
            <a:ext cx="100962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Online course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4852" y="3943350"/>
            <a:ext cx="2333566" cy="457200"/>
          </a:xfrm>
          <a:prstGeom prst="roundRect">
            <a:avLst>
              <a:gd name="adj" fmla="val 33333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9149" y="4089082"/>
            <a:ext cx="228594" cy="1657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42991" y="4057650"/>
            <a:ext cx="102867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Clothing store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81290" y="3943350"/>
            <a:ext cx="2333566" cy="457200"/>
          </a:xfrm>
          <a:prstGeom prst="roundRect">
            <a:avLst>
              <a:gd name="adj" fmla="val 33333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95587" y="4074795"/>
            <a:ext cx="228594" cy="19430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9429" y="4057650"/>
            <a:ext cx="95247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Beauty salon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4852" y="4591050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4852" y="4591050"/>
            <a:ext cx="304792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23941" y="4629150"/>
            <a:ext cx="1971625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A237E"/>
                </a:solidFill>
                <a:latin typeface="Source Sans Pro"/>
              </a:rPr>
              <a:t>Each group must create: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4852" y="5010149"/>
            <a:ext cx="4810004" cy="876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555555"/>
                </a:solidFill>
                <a:latin typeface="Source Sans Pro"/>
              </a:rPr>
              <a:t> 1 Awareness post idea</a:t>
            </a:r>
            <a:r>
              <a:rPr sz="1104"/>
              <a:t>
</a:t>
            </a:r>
            <a:r>
              <a:rPr sz="1076" b="0">
                <a:solidFill>
                  <a:srgbClr val="555555"/>
                </a:solidFill>
                <a:latin typeface="Source Sans Pro"/>
              </a:rPr>
              <a:t> 1 Interest post idea</a:t>
            </a:r>
            <a:r>
              <a:rPr sz="1104"/>
              <a:t>
</a:t>
            </a:r>
            <a:r>
              <a:rPr sz="1076" b="0">
                <a:solidFill>
                  <a:srgbClr val="555555"/>
                </a:solidFill>
                <a:latin typeface="Source Sans Pro"/>
              </a:rPr>
              <a:t> 1 Desire post idea</a:t>
            </a:r>
            <a:r>
              <a:rPr sz="1104"/>
              <a:t>
</a:t>
            </a:r>
            <a:r>
              <a:rPr sz="1076" b="0">
                <a:solidFill>
                  <a:srgbClr val="555555"/>
                </a:solidFill>
                <a:latin typeface="Source Sans Pro"/>
              </a:rPr>
              <a:t> 1 Action message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52487" y="5643534"/>
            <a:ext cx="4810004" cy="1819275"/>
          </a:xfrm>
          <a:prstGeom prst="roundRect">
            <a:avLst>
              <a:gd name="adj" fmla="val 8376"/>
            </a:avLst>
          </a:prstGeom>
          <a:solidFill>
            <a:srgbClr val="F5F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7723" y="6395757"/>
            <a:ext cx="190495" cy="162485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1047723" y="6677025"/>
            <a:ext cx="1057248" cy="1219200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209644" y="6048375"/>
            <a:ext cx="86675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076" b="1">
                <a:solidFill>
                  <a:srgbClr val="3F51B5"/>
                </a:solidFill>
                <a:latin typeface="Source Sans Pro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2971" y="7038974"/>
            <a:ext cx="866753" cy="7619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"5 signs your phone battery is dying"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200219" y="6677025"/>
            <a:ext cx="1057248" cy="1219200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2295467" y="6772275"/>
            <a:ext cx="86675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076" b="1">
                <a:solidFill>
                  <a:srgbClr val="3F51B5"/>
                </a:solidFill>
                <a:latin typeface="Source Sans Pro"/>
              </a:rPr>
              <a:t>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95467" y="7038974"/>
            <a:ext cx="866753" cy="7619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"How we replace batteries safely"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352716" y="6677025"/>
            <a:ext cx="1057248" cy="1219200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3447963" y="6772275"/>
            <a:ext cx="86675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076" b="1">
                <a:solidFill>
                  <a:srgbClr val="3F51B5"/>
                </a:solidFill>
                <a:latin typeface="Source Sans Pro"/>
              </a:rPr>
              <a:t>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47963" y="7038974"/>
            <a:ext cx="866753" cy="3809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Customer review image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514737" y="6677025"/>
            <a:ext cx="1057248" cy="1219200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609984" y="6772275"/>
            <a:ext cx="86675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076" b="1">
                <a:solidFill>
                  <a:srgbClr val="3F51B5"/>
                </a:solidFill>
                <a:latin typeface="Source Sans Pro"/>
              </a:rPr>
              <a:t>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09984" y="7038974"/>
            <a:ext cx="866753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"WhatsApp us for quick repair"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38719" y="1428750"/>
            <a:ext cx="5286242" cy="6848475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6238719" y="1428750"/>
            <a:ext cx="5286242" cy="647699"/>
          </a:xfrm>
          <a:prstGeom prst="roundRect">
            <a:avLst>
              <a:gd name="adj" fmla="val 35294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76838" y="1635369"/>
            <a:ext cx="304792" cy="23446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924501" y="1600200"/>
            <a:ext cx="3457488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Activity 2: Identify the Funnel Stage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476838" y="2314575"/>
            <a:ext cx="4810004" cy="1276350"/>
          </a:xfrm>
          <a:prstGeom prst="roundRect">
            <a:avLst>
              <a:gd name="adj" fmla="val 1194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 Same Side Corner Rectangle 48"/>
          <p:cNvSpPr/>
          <p:nvPr/>
        </p:nvSpPr>
        <p:spPr>
          <a:xfrm rot="16200000">
            <a:off x="5904703" y="2886710"/>
            <a:ext cx="12763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57808" y="2474595"/>
            <a:ext cx="228594" cy="19430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6981650" y="2457450"/>
            <a:ext cx="98105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2E7D32"/>
                </a:solidFill>
                <a:latin typeface="Source Sans Pro"/>
              </a:rPr>
              <a:t>Instructions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57808" y="2790824"/>
            <a:ext cx="4486162" cy="6572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Show students real Facebook posts and ask:</a:t>
            </a:r>
            <a:r>
              <a:rPr sz="1104"/>
              <a:t>
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• Which AIDA stage is this?</a:t>
            </a:r>
            <a:r>
              <a:rPr sz="1104"/>
              <a:t>
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• Is it correct or wrong? 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476838" y="3781424"/>
            <a:ext cx="4810004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6619709" y="40385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24481" y="4162217"/>
            <a:ext cx="266693" cy="229014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7238819" y="3924299"/>
            <a:ext cx="3905152" cy="46672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"Limited time offer: 50% off all smartphones! Buy now before stock runs out!" </a:t>
            </a:r>
            <a:r>
              <a:rPr sz="837" b="1">
                <a:solidFill>
                  <a:srgbClr val="E64A19"/>
                </a:solidFill>
                <a:latin typeface="Source Sans Pro"/>
              </a:rPr>
              <a:t>Action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000899" y="4143375"/>
            <a:ext cx="514337" cy="247649"/>
          </a:xfrm>
          <a:prstGeom prst="roundRect">
            <a:avLst>
              <a:gd name="adj" fmla="val 30769"/>
            </a:avLst>
          </a:prstGeom>
          <a:solidFill>
            <a:srgbClr val="FFCC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7238819" y="4438649"/>
            <a:ext cx="390515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Is this appropriate for the target audience?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476838" y="4914900"/>
            <a:ext cx="4810004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6619709" y="51720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1" name="Picture 60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24481" y="5320333"/>
            <a:ext cx="266693" cy="179732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238819" y="5057775"/>
            <a:ext cx="3905152" cy="46672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"Did you know? 80% of smartphone users experience battery issues after 1 year." </a:t>
            </a:r>
            <a:r>
              <a:rPr sz="837" b="1">
                <a:solidFill>
                  <a:srgbClr val="3949AB"/>
                </a:solidFill>
                <a:latin typeface="Source Sans Pro"/>
              </a:rPr>
              <a:t>Awareness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267593" y="5276850"/>
            <a:ext cx="761980" cy="247649"/>
          </a:xfrm>
          <a:prstGeom prst="roundRect">
            <a:avLst>
              <a:gd name="adj" fmla="val 30769"/>
            </a:avLst>
          </a:prstGeom>
          <a:solidFill>
            <a:srgbClr val="C5CA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7238819" y="5572125"/>
            <a:ext cx="390515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What type of content should follow this?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476838" y="6048375"/>
            <a:ext cx="4810004" cy="9905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ounded Rectangle 65"/>
          <p:cNvSpPr/>
          <p:nvPr/>
        </p:nvSpPr>
        <p:spPr>
          <a:xfrm>
            <a:off x="6619709" y="63055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7" name="Picture 66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24481" y="6459606"/>
            <a:ext cx="266693" cy="168136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7238819" y="6191250"/>
            <a:ext cx="3905152" cy="46672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 "See what our customers say about our fast repair service!" </a:t>
            </a:r>
            <a:r>
              <a:rPr sz="837" b="1">
                <a:solidFill>
                  <a:srgbClr val="D81B60"/>
                </a:solidFill>
                <a:latin typeface="Source Sans Pro"/>
              </a:rPr>
              <a:t>Desire</a:t>
            </a:r>
            <a:r>
              <a:rPr sz="107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772404" y="6815138"/>
            <a:ext cx="514337" cy="247649"/>
          </a:xfrm>
          <a:prstGeom prst="roundRect">
            <a:avLst>
              <a:gd name="adj" fmla="val 30769"/>
            </a:avLst>
          </a:prstGeom>
          <a:solidFill>
            <a:srgbClr val="F8BB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7238819" y="6705600"/>
            <a:ext cx="390515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555555"/>
                </a:solidFill>
                <a:latin typeface="Source Sans Pro"/>
              </a:rPr>
              <a:t>What should come before this stage?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Key Teaching Takeaways and Assignment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504825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66733" y="1428750"/>
            <a:ext cx="5286242" cy="647699"/>
          </a:xfrm>
          <a:prstGeom prst="roundRect">
            <a:avLst>
              <a:gd name="adj" fmla="val 35294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4852" y="1635369"/>
            <a:ext cx="304792" cy="2344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2516" y="1600200"/>
            <a:ext cx="2400239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Key Teaching Takeaways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4852" y="2314575"/>
            <a:ext cx="4810004" cy="552450"/>
          </a:xfrm>
          <a:prstGeom prst="roundRect">
            <a:avLst>
              <a:gd name="adj" fmla="val 27586"/>
            </a:avLst>
          </a:prstGeom>
          <a:solidFill>
            <a:srgbClr val="F5F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4852" y="2314575"/>
            <a:ext cx="4810004" cy="55245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AIDA is </a:t>
            </a:r>
            <a:r>
              <a:rPr sz="1196" b="1">
                <a:solidFill>
                  <a:srgbClr val="3F51B5"/>
                </a:solidFill>
                <a:latin typeface="Source Sans Pro"/>
              </a:rPr>
              <a:t>customer-focused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, not business-focused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723" y="2519362"/>
            <a:ext cx="228594" cy="14287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904852" y="3057525"/>
            <a:ext cx="4810004" cy="552450"/>
          </a:xfrm>
          <a:prstGeom prst="roundRect">
            <a:avLst>
              <a:gd name="adj" fmla="val 27586"/>
            </a:avLst>
          </a:prstGeom>
          <a:solidFill>
            <a:srgbClr val="F5F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4852" y="3057525"/>
            <a:ext cx="4810004" cy="55245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Every post must have a </a:t>
            </a:r>
            <a:r>
              <a:rPr sz="1196" b="1">
                <a:solidFill>
                  <a:srgbClr val="3F51B5"/>
                </a:solidFill>
                <a:latin typeface="Source Sans Pro"/>
              </a:rPr>
              <a:t>clear purpose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23" y="3248024"/>
            <a:ext cx="228594" cy="17145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904852" y="3800475"/>
            <a:ext cx="4810004" cy="552450"/>
          </a:xfrm>
          <a:prstGeom prst="roundRect">
            <a:avLst>
              <a:gd name="adj" fmla="val 27586"/>
            </a:avLst>
          </a:prstGeom>
          <a:solidFill>
            <a:srgbClr val="F5F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4852" y="3800475"/>
            <a:ext cx="4810004" cy="55245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Ads fail when </a:t>
            </a:r>
            <a:r>
              <a:rPr sz="1196" b="1">
                <a:solidFill>
                  <a:srgbClr val="3F51B5"/>
                </a:solidFill>
                <a:latin typeface="Source Sans Pro"/>
              </a:rPr>
              <a:t>stages are mixed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7723" y="3979544"/>
            <a:ext cx="228594" cy="194309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904852" y="4543425"/>
            <a:ext cx="4810004" cy="819149"/>
          </a:xfrm>
          <a:prstGeom prst="roundRect">
            <a:avLst>
              <a:gd name="adj" fmla="val 18604"/>
            </a:avLst>
          </a:prstGeom>
          <a:solidFill>
            <a:srgbClr val="F5F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04852" y="4543425"/>
            <a:ext cx="4810004" cy="8191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 Social media success is </a:t>
            </a:r>
            <a:r>
              <a:rPr sz="1196" b="1">
                <a:solidFill>
                  <a:srgbClr val="3F51B5"/>
                </a:solidFill>
                <a:latin typeface="Source Sans Pro"/>
              </a:rPr>
              <a:t>planned psychology</a:t>
            </a:r>
            <a:r>
              <a:rPr sz="1196" b="0">
                <a:solidFill>
                  <a:srgbClr val="333333"/>
                </a:solidFill>
                <a:latin typeface="Source Sans Pro"/>
              </a:rPr>
              <a:t>, not luck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7723" y="4722495"/>
            <a:ext cx="228594" cy="194309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6238719" y="1428750"/>
            <a:ext cx="5286242" cy="504825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238719" y="1428750"/>
            <a:ext cx="5286242" cy="647699"/>
          </a:xfrm>
          <a:prstGeom prst="roundRect">
            <a:avLst>
              <a:gd name="adj" fmla="val 35294"/>
            </a:avLst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76838" y="1622180"/>
            <a:ext cx="304792" cy="2608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24501" y="1600200"/>
            <a:ext cx="1152496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Assignment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6838" y="2314575"/>
            <a:ext cx="4810004" cy="55245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956" b="0" dirty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 dirty="0">
                <a:solidFill>
                  <a:srgbClr val="1A237E"/>
                </a:solidFill>
                <a:latin typeface="Source Sans Pro"/>
              </a:rPr>
              <a:t>Choose one real business</a:t>
            </a:r>
            <a:r>
              <a:rPr sz="956" b="0" dirty="0">
                <a:solidFill>
                  <a:srgbClr val="333333"/>
                </a:solidFill>
                <a:latin typeface="Source Sans Pro"/>
              </a:rPr>
              <a:t> </a:t>
            </a:r>
            <a:r>
              <a:rPr sz="1076" b="0" dirty="0">
                <a:solidFill>
                  <a:srgbClr val="555555"/>
                </a:solidFill>
                <a:latin typeface="Source Sans Pro"/>
              </a:rPr>
              <a:t> Select a local or online business you're familiar with </a:t>
            </a:r>
            <a:r>
              <a:rPr sz="956" b="0" dirty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6838" y="3105149"/>
            <a:ext cx="4810004" cy="790574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1A237E"/>
                </a:solidFill>
                <a:latin typeface="Source Sans Pro"/>
              </a:rPr>
              <a:t>Create a 4-step AIDA plan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076" b="0">
                <a:solidFill>
                  <a:srgbClr val="555555"/>
                </a:solidFill>
                <a:latin typeface="Source Sans Pro"/>
              </a:rPr>
              <a:t> Develop content ideas for each stage: Awareness, Interest, Desire, Action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6838" y="4143375"/>
            <a:ext cx="4810004" cy="790574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1A237E"/>
                </a:solidFill>
                <a:latin typeface="Source Sans Pro"/>
              </a:rPr>
              <a:t>Present it in next class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076" b="0">
                <a:solidFill>
                  <a:srgbClr val="555555"/>
                </a:solidFill>
                <a:latin typeface="Source Sans Pro"/>
              </a:rPr>
              <a:t> Prepare a 5-minute presentation explaining your AIDA strategy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76838" y="5724524"/>
            <a:ext cx="4810004" cy="514350"/>
          </a:xfrm>
          <a:prstGeom prst="roundRect">
            <a:avLst>
              <a:gd name="adj" fmla="val 2962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 Same Side Corner Rectangle 27"/>
          <p:cNvSpPr/>
          <p:nvPr/>
        </p:nvSpPr>
        <p:spPr>
          <a:xfrm rot="16200000">
            <a:off x="6285703" y="5915659"/>
            <a:ext cx="5143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57808" y="5883116"/>
            <a:ext cx="228594" cy="19716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000699" y="5867399"/>
            <a:ext cx="168588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2E7D32"/>
                </a:solidFill>
                <a:latin typeface="Source Sans Pro"/>
              </a:rPr>
              <a:t>Due: Next class session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774</Words>
  <Application>Microsoft Office PowerPoint</Application>
  <PresentationFormat>Widescreen</PresentationFormat>
  <Paragraphs>150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Apex IT Center</cp:lastModifiedBy>
  <cp:revision>2</cp:revision>
  <dcterms:created xsi:type="dcterms:W3CDTF">2013-01-27T09:14:16Z</dcterms:created>
  <dcterms:modified xsi:type="dcterms:W3CDTF">2025-12-23T10:53:54Z</dcterms:modified>
  <cp:category/>
</cp:coreProperties>
</file>