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1.png"/><Relationship Id="rId7" Type="http://schemas.openxmlformats.org/officeDocument/2006/relationships/image" Target="../media/image1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12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Relationship Id="rId11" Type="http://schemas.openxmlformats.org/officeDocument/2006/relationships/image" Target="../media/image17.png"/><Relationship Id="rId12" Type="http://schemas.openxmlformats.org/officeDocument/2006/relationships/image" Target="../media/image2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png"/><Relationship Id="rId9" Type="http://schemas.openxmlformats.org/officeDocument/2006/relationships/image" Target="../media/image5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openxmlformats.org/officeDocument/2006/relationships/image" Target="../media/image58.png"/><Relationship Id="rId9" Type="http://schemas.openxmlformats.org/officeDocument/2006/relationships/image" Target="../media/image5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4.png"/><Relationship Id="rId8" Type="http://schemas.openxmlformats.org/officeDocument/2006/relationships/image" Target="../media/image65.jpg"/><Relationship Id="rId9" Type="http://schemas.openxmlformats.org/officeDocument/2006/relationships/image" Target="../media/image6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6" Type="http://schemas.openxmlformats.org/officeDocument/2006/relationships/image" Target="../media/image71.png"/><Relationship Id="rId7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png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Relationship Id="rId7" Type="http://schemas.openxmlformats.org/officeDocument/2006/relationships/image" Target="../media/image76.png"/><Relationship Id="rId8" Type="http://schemas.openxmlformats.org/officeDocument/2006/relationships/image" Target="../media/image77.png"/><Relationship Id="rId9" Type="http://schemas.openxmlformats.org/officeDocument/2006/relationships/image" Target="../media/image78.png"/><Relationship Id="rId10" Type="http://schemas.openxmlformats.org/officeDocument/2006/relationships/image" Target="../media/image79.png"/><Relationship Id="rId11" Type="http://schemas.openxmlformats.org/officeDocument/2006/relationships/image" Target="../media/image80.png"/><Relationship Id="rId12" Type="http://schemas.openxmlformats.org/officeDocument/2006/relationships/image" Target="../media/image81.png"/><Relationship Id="rId13" Type="http://schemas.openxmlformats.org/officeDocument/2006/relationships/image" Target="../media/image82.png"/><Relationship Id="rId14" Type="http://schemas.openxmlformats.org/officeDocument/2006/relationships/image" Target="../media/image8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4.png"/><Relationship Id="rId3" Type="http://schemas.openxmlformats.org/officeDocument/2006/relationships/image" Target="../media/image85.pn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6" Type="http://schemas.openxmlformats.org/officeDocument/2006/relationships/image" Target="../media/image88.png"/><Relationship Id="rId7" Type="http://schemas.openxmlformats.org/officeDocument/2006/relationships/image" Target="../media/image89.png"/><Relationship Id="rId8" Type="http://schemas.openxmlformats.org/officeDocument/2006/relationships/image" Target="../media/image90.png"/><Relationship Id="rId9" Type="http://schemas.openxmlformats.org/officeDocument/2006/relationships/image" Target="../media/image82.png"/><Relationship Id="rId10" Type="http://schemas.openxmlformats.org/officeDocument/2006/relationships/image" Target="../media/image9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2.png"/><Relationship Id="rId3" Type="http://schemas.openxmlformats.org/officeDocument/2006/relationships/image" Target="../media/image86.png"/><Relationship Id="rId4" Type="http://schemas.openxmlformats.org/officeDocument/2006/relationships/image" Target="../media/image93.png"/><Relationship Id="rId5" Type="http://schemas.openxmlformats.org/officeDocument/2006/relationships/image" Target="../media/image94.png"/><Relationship Id="rId6" Type="http://schemas.openxmlformats.org/officeDocument/2006/relationships/image" Target="../media/image95.png"/><Relationship Id="rId7" Type="http://schemas.openxmlformats.org/officeDocument/2006/relationships/image" Target="../media/image96.png"/><Relationship Id="rId8" Type="http://schemas.openxmlformats.org/officeDocument/2006/relationships/image" Target="../media/image37.png"/><Relationship Id="rId9" Type="http://schemas.openxmlformats.org/officeDocument/2006/relationships/image" Target="../media/image9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7.png"/><Relationship Id="rId3" Type="http://schemas.openxmlformats.org/officeDocument/2006/relationships/image" Target="../media/image98.png"/><Relationship Id="rId4" Type="http://schemas.openxmlformats.org/officeDocument/2006/relationships/image" Target="../media/image99.png"/><Relationship Id="rId5" Type="http://schemas.openxmlformats.org/officeDocument/2006/relationships/image" Target="../media/image100.png"/><Relationship Id="rId6" Type="http://schemas.openxmlformats.org/officeDocument/2006/relationships/image" Target="../media/image101.png"/><Relationship Id="rId7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03087">
                  <a:alpha val="85000"/>
                </a:srgbClr>
              </a:gs>
              <a:gs pos="100000">
                <a:srgbClr val="003087">
                  <a:alpha val="85000"/>
                </a:srgbClr>
              </a:gs>
            </a:gsLst>
            <a:lin scaled="0" ang="162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495424"/>
            <a:ext cx="10858228" cy="13716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lnSpc>
                <a:spcPts val="4680"/>
              </a:lnSpc>
              <a:spcBef>
                <a:spcPts val="0"/>
              </a:spcBef>
              <a:spcAft>
                <a:spcPts val="1300"/>
              </a:spcAft>
            </a:pPr>
            <a:r>
              <a:rPr sz="3588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Social Media Marketing, Platform Selection &amp; Facebook 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67093" y="3057525"/>
            <a:ext cx="3657508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2600"/>
              </a:spcAft>
            </a:pPr>
            <a:r>
              <a:rPr sz="1674" b="1">
                <a:solidFill>
                  <a:srgbClr val="A3C9FF"/>
                </a:solidFill>
                <a:latin typeface="Source Sans Pro"/>
                <a:rFonts ascii="Source Sans Pro" hAnsi="Source Sans Pro" eastAsia="Source Sans Pro" cs="Source Sans Pro"/>
              </a:rPr>
              <a:t>Digital Marketing &amp; E-commerce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2714557" y="4102417"/>
            <a:ext cx="228594" cy="1771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38399" y="4067174"/>
            <a:ext cx="914377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A3C9FF"/>
                </a:solidFill>
                <a:latin typeface="Source Sans Pro"/>
                <a:rFonts ascii="Source Sans Pro" hAnsi="Source Sans Pro" eastAsia="Source Sans Pro" cs="Source Sans Pro"/>
              </a:rPr>
              <a:t>Institution: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48023" y="4067174"/>
            <a:ext cx="2333566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Apex IT Skills Center Zafarwal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2714557" y="4448175"/>
            <a:ext cx="228594" cy="1714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38399" y="4419600"/>
            <a:ext cx="65720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A3C9FF"/>
                </a:solidFill>
                <a:latin typeface="Source Sans Pro"/>
                <a:rFonts ascii="Source Sans Pro" hAnsi="Source Sans Pro" eastAsia="Source Sans Pro" cs="Source Sans Pro"/>
              </a:rPr>
              <a:t>Module: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90855" y="4419600"/>
            <a:ext cx="2162120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Module 2: Digital Marketing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2714557" y="4807267"/>
            <a:ext cx="228594" cy="1771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38399" y="4772025"/>
            <a:ext cx="666733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A3C9FF"/>
                </a:solidFill>
                <a:latin typeface="Source Sans Pro"/>
                <a:rFonts ascii="Source Sans Pro" hAnsi="Source Sans Pro" eastAsia="Source Sans Pro" cs="Source Sans Pro"/>
              </a:rPr>
              <a:t>Lecture: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379" y="4772025"/>
            <a:ext cx="567675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Lecture 2: Social Media Marketing, Platform Selection &amp; Facebook Focus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2714557" y="5155882"/>
            <a:ext cx="228594" cy="16573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38399" y="5124449"/>
            <a:ext cx="1247743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A3C9FF"/>
                </a:solidFill>
                <a:latin typeface="Source Sans Pro"/>
                <a:rFonts ascii="Source Sans Pro" hAnsi="Source Sans Pro" eastAsia="Source Sans Pro" cs="Source Sans Pro"/>
              </a:rPr>
              <a:t>Course Mentor: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1390" y="5124449"/>
            <a:ext cx="1342991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Jamshaid Akhtar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What Is Social Media Marketing?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143000"/>
            <a:ext cx="6286342" cy="638175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1950"/>
              </a:spcAft>
            </a:pPr>
            <a:r>
              <a:rPr sz="143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Social Media Marketing (SMM) is the process of using social media platforms to achieve business goals.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733" y="2066924"/>
            <a:ext cx="6286342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Using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social media platforms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66733" y="2093595"/>
            <a:ext cx="228594" cy="1943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6733" y="2495550"/>
            <a:ext cx="6286342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To build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brand awareness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2556509"/>
            <a:ext cx="228594" cy="1257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6733" y="2924175"/>
            <a:ext cx="6286342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Engage with the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audience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2976562"/>
            <a:ext cx="228594" cy="1428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6733" y="3352800"/>
            <a:ext cx="6286342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Generate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leads and sales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66733" y="3379470"/>
            <a:ext cx="228594" cy="19430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66733" y="3781424"/>
            <a:ext cx="6286342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Through content, interaction, and paid advertising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66733" y="3822382"/>
            <a:ext cx="228594" cy="16573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66733" y="4210049"/>
            <a:ext cx="6286342" cy="1143000"/>
          </a:xfrm>
          <a:prstGeom prst="roundRect">
            <a:avLst>
              <a:gd name="adj" fmla="val 6666"/>
            </a:avLst>
          </a:prstGeom>
          <a:solidFill>
            <a:srgbClr val="E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 Same Side Corner Rectangle 15"/>
          <p:cNvSpPr/>
          <p:nvPr/>
        </p:nvSpPr>
        <p:spPr>
          <a:xfrm rot="16200000">
            <a:off x="177783" y="4698999"/>
            <a:ext cx="1143000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6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904852" y="4417695"/>
            <a:ext cx="228594" cy="19430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228694" y="4410074"/>
            <a:ext cx="1685882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Important Clarification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4852" y="4724399"/>
            <a:ext cx="5857728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Social media marketing is </a:t>
            </a:r>
            <a:r>
              <a:rPr sz="107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not</a:t>
            </a: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posting randomly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4852" y="4943475"/>
            <a:ext cx="5857728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Social media marketing is </a:t>
            </a:r>
            <a:r>
              <a:rPr sz="107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planned communication</a:t>
            </a: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with a business goal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34066" y="2428875"/>
            <a:ext cx="4190895" cy="28575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Why Social Media Marketing Is Important Today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143000"/>
            <a:ext cx="5238619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950"/>
              </a:spcAft>
            </a:pPr>
            <a:r>
              <a:rPr sz="143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Businesses prefer social media because: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733" y="1724024"/>
            <a:ext cx="5238619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62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Customers already spend time there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66733" y="1804035"/>
            <a:ext cx="228594" cy="1257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6733" y="2219324"/>
            <a:ext cx="5238619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62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Direct communication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is possible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2265045"/>
            <a:ext cx="228594" cy="1943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6733" y="2714625"/>
            <a:ext cx="5238619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62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Results are measurable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2768917"/>
            <a:ext cx="228594" cy="1771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6733" y="3209925"/>
            <a:ext cx="5238619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62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Works well for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small and local businesses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66733" y="3269932"/>
            <a:ext cx="228594" cy="16573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66733" y="5457825"/>
            <a:ext cx="5238619" cy="1143000"/>
          </a:xfrm>
          <a:prstGeom prst="roundRect">
            <a:avLst>
              <a:gd name="adj" fmla="val 6666"/>
            </a:avLst>
          </a:prstGeom>
          <a:solidFill>
            <a:srgbClr val="E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 Same Side Corner Rectangle 13"/>
          <p:cNvSpPr/>
          <p:nvPr/>
        </p:nvSpPr>
        <p:spPr>
          <a:xfrm rot="16200000">
            <a:off x="177783" y="5946775"/>
            <a:ext cx="1143000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6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904852" y="5665470"/>
            <a:ext cx="228594" cy="19430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28694" y="5657850"/>
            <a:ext cx="981050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Real Example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852" y="5972175"/>
            <a:ext cx="4810004" cy="4381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A shopkeeper cannot afford a TV ad, but can run a Facebook ad for ₨500 and reach nearby customers.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86342" y="1143000"/>
            <a:ext cx="5238619" cy="380999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86342" y="5238749"/>
            <a:ext cx="5238619" cy="1362075"/>
          </a:xfrm>
          <a:prstGeom prst="roundRect">
            <a:avLst>
              <a:gd name="adj" fmla="val 11188"/>
            </a:avLst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24461" y="5476875"/>
            <a:ext cx="4762380" cy="5715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650"/>
              </a:spcAft>
            </a:pPr>
            <a:r>
              <a:rPr sz="2870" b="1">
                <a:solidFill>
                  <a:srgbClr val="A3C9FF"/>
                </a:solidFill>
                <a:latin typeface="Source Sans Pro"/>
                <a:rFonts ascii="Source Sans Pro" hAnsi="Source Sans Pro" eastAsia="Source Sans Pro" cs="Source Sans Pro"/>
              </a:rPr>
              <a:t>4.9B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24461" y="6143625"/>
            <a:ext cx="4762380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People use social media worldwide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Organic vs Paid Social Media Marketing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143000"/>
            <a:ext cx="5286242" cy="4419600"/>
          </a:xfrm>
          <a:prstGeom prst="roundRect">
            <a:avLst>
              <a:gd name="adj" fmla="val 3448"/>
            </a:avLst>
          </a:prstGeom>
          <a:solidFill>
            <a:srgbClr val="F5F9FF"/>
          </a:solidFill>
          <a:ln w="41275">
            <a:solidFill>
              <a:srgbClr val="4CAF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04852" y="1428750"/>
            <a:ext cx="4810004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674" b="1">
                <a:solidFill>
                  <a:srgbClr val="4CAF50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674" b="1">
                <a:solidFill>
                  <a:srgbClr val="4CAF50"/>
                </a:solidFill>
                <a:latin typeface="Source Sans Pro"/>
                <a:rFonts ascii="Source Sans Pro" hAnsi="Source Sans Pro" eastAsia="Source Sans Pro" cs="Source Sans Pro"/>
              </a:rPr>
              <a:t> Organic Marketing 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904852" y="1491761"/>
            <a:ext cx="304792" cy="2168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4852" y="1962149"/>
            <a:ext cx="4810004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Free posting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904852" y="2013379"/>
            <a:ext cx="209544" cy="1642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4852" y="2343150"/>
            <a:ext cx="4810004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Builds trust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904852" y="2392963"/>
            <a:ext cx="209544" cy="16707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04852" y="2724150"/>
            <a:ext cx="4810004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Slow but long-term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904852" y="2766883"/>
            <a:ext cx="209544" cy="1812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04852" y="4705350"/>
            <a:ext cx="4810004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07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Examples: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4852" y="5019675"/>
            <a:ext cx="1238219" cy="304800"/>
          </a:xfrm>
          <a:prstGeom prst="roundRect">
            <a:avLst>
              <a:gd name="adj" fmla="val 125000"/>
            </a:avLst>
          </a:prstGeom>
          <a:solidFill>
            <a:srgbClr val="4CAF50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04852" y="5019675"/>
            <a:ext cx="1238219" cy="3048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4CAF50"/>
                </a:solidFill>
                <a:latin typeface="Source Sans Pro"/>
                <a:rFonts ascii="Source Sans Pro" hAnsi="Source Sans Pro" eastAsia="Source Sans Pro" cs="Source Sans Pro"/>
              </a:rPr>
              <a:t>Facebook posts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238319" y="5019675"/>
            <a:ext cx="581010" cy="304800"/>
          </a:xfrm>
          <a:prstGeom prst="roundRect">
            <a:avLst>
              <a:gd name="adj" fmla="val 125000"/>
            </a:avLst>
          </a:prstGeom>
          <a:solidFill>
            <a:srgbClr val="4CAF50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238319" y="5019675"/>
            <a:ext cx="581010" cy="3048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4CAF50"/>
                </a:solidFill>
                <a:latin typeface="Source Sans Pro"/>
                <a:rFonts ascii="Source Sans Pro" hAnsi="Source Sans Pro" eastAsia="Source Sans Pro" cs="Source Sans Pro"/>
              </a:rPr>
              <a:t>Reels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914577" y="5019675"/>
            <a:ext cx="685782" cy="304800"/>
          </a:xfrm>
          <a:prstGeom prst="roundRect">
            <a:avLst>
              <a:gd name="adj" fmla="val 125000"/>
            </a:avLst>
          </a:prstGeom>
          <a:solidFill>
            <a:srgbClr val="4CAF50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914577" y="5019675"/>
            <a:ext cx="685782" cy="3048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4CAF50"/>
                </a:solidFill>
                <a:latin typeface="Source Sans Pro"/>
                <a:rFonts ascii="Source Sans Pro" hAnsi="Source Sans Pro" eastAsia="Source Sans Pro" cs="Source Sans Pro"/>
              </a:rPr>
              <a:t>Stories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71925" y="4581524"/>
            <a:ext cx="1142971" cy="11430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238719" y="1143000"/>
            <a:ext cx="5286242" cy="4419600"/>
          </a:xfrm>
          <a:prstGeom prst="roundRect">
            <a:avLst>
              <a:gd name="adj" fmla="val 3448"/>
            </a:avLst>
          </a:prstGeom>
          <a:solidFill>
            <a:srgbClr val="F5F9FF"/>
          </a:solidFill>
          <a:ln w="41275">
            <a:solidFill>
              <a:srgbClr val="FF57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76838" y="1428750"/>
            <a:ext cx="4810004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674" b="1">
                <a:solidFill>
                  <a:srgbClr val="FF572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674" b="1">
                <a:solidFill>
                  <a:srgbClr val="FF5722"/>
                </a:solidFill>
                <a:latin typeface="Source Sans Pro"/>
                <a:rFonts ascii="Source Sans Pro" hAnsi="Source Sans Pro" eastAsia="Source Sans Pro" cs="Source Sans Pro"/>
              </a:rPr>
              <a:t> Paid Marketing 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6476838" y="1471246"/>
            <a:ext cx="304792" cy="25790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476838" y="1962149"/>
            <a:ext cx="4810004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Advertisements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6476838" y="2019042"/>
            <a:ext cx="209544" cy="15291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476838" y="2343150"/>
            <a:ext cx="4810004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Fast results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6476838" y="2401458"/>
            <a:ext cx="209544" cy="15008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476838" y="2724150"/>
            <a:ext cx="4810004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Targeted reach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6476838" y="2758388"/>
            <a:ext cx="209544" cy="198222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476838" y="4705350"/>
            <a:ext cx="4810004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07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Examples: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476838" y="5019675"/>
            <a:ext cx="1114397" cy="304800"/>
          </a:xfrm>
          <a:prstGeom prst="roundRect">
            <a:avLst>
              <a:gd name="adj" fmla="val 125000"/>
            </a:avLst>
          </a:prstGeom>
          <a:solidFill>
            <a:srgbClr val="FF5722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76838" y="5019675"/>
            <a:ext cx="1114397" cy="3048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5722"/>
                </a:solidFill>
                <a:latin typeface="Source Sans Pro"/>
                <a:rFonts ascii="Source Sans Pro" hAnsi="Source Sans Pro" eastAsia="Source Sans Pro" cs="Source Sans Pro"/>
              </a:rPr>
              <a:t>Facebook ads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86482" y="5019675"/>
            <a:ext cx="923901" cy="304800"/>
          </a:xfrm>
          <a:prstGeom prst="roundRect">
            <a:avLst>
              <a:gd name="adj" fmla="val 125000"/>
            </a:avLst>
          </a:prstGeom>
          <a:solidFill>
            <a:srgbClr val="FF5722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686482" y="5019675"/>
            <a:ext cx="923901" cy="3048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5722"/>
                </a:solidFill>
                <a:latin typeface="Source Sans Pro"/>
                <a:rFonts ascii="Source Sans Pro" hAnsi="Source Sans Pro" eastAsia="Source Sans Pro" cs="Source Sans Pro"/>
              </a:rPr>
              <a:t>TikTok ads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705632" y="5019675"/>
            <a:ext cx="1685882" cy="304800"/>
          </a:xfrm>
          <a:prstGeom prst="roundRect">
            <a:avLst>
              <a:gd name="adj" fmla="val 125000"/>
            </a:avLst>
          </a:prstGeom>
          <a:solidFill>
            <a:srgbClr val="FF5722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705632" y="5019675"/>
            <a:ext cx="1685882" cy="3048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5722"/>
                </a:solidFill>
                <a:latin typeface="Source Sans Pro"/>
                <a:rFonts ascii="Source Sans Pro" hAnsi="Source Sans Pro" eastAsia="Source Sans Pro" cs="Source Sans Pro"/>
              </a:rPr>
              <a:t>Click-to-WhatsApp ads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543911" y="4581524"/>
            <a:ext cx="1142971" cy="1143000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666733" y="5848350"/>
            <a:ext cx="10858228" cy="723900"/>
          </a:xfrm>
          <a:prstGeom prst="roundRect">
            <a:avLst>
              <a:gd name="adj" fmla="val 21052"/>
            </a:avLst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2">
            <a:alphaModFix amt="100000"/>
          </a:blip>
          <a:stretch>
            <a:fillRect/>
          </a:stretch>
        </p:blipFill>
        <p:spPr>
          <a:xfrm>
            <a:off x="952476" y="6065454"/>
            <a:ext cx="342891" cy="289691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485862" y="6076950"/>
            <a:ext cx="5286242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Professional Rule: Successful businesses use </a:t>
            </a:r>
            <a:r>
              <a:rPr sz="1315" b="1">
                <a:solidFill>
                  <a:srgbClr val="A3C9FF"/>
                </a:solidFill>
                <a:latin typeface="Source Sans Pro"/>
                <a:rFonts ascii="Source Sans Pro" hAnsi="Source Sans Pro" eastAsia="Source Sans Pro" cs="Source Sans Pro"/>
              </a:rPr>
              <a:t>both</a:t>
            </a:r>
            <a:r>
              <a:rPr sz="131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, not one.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Social Media Platforms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143000"/>
            <a:ext cx="10858228" cy="53339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625"/>
              </a:spcAft>
            </a:pPr>
            <a:r>
              <a:rPr sz="131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Not every platform is suitable for every business. Platform selection depends on your business type, target audience, content format, and business goals.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66733" y="1914525"/>
            <a:ext cx="5314817" cy="1352549"/>
          </a:xfrm>
          <a:prstGeom prst="roundRect">
            <a:avLst>
              <a:gd name="adj" fmla="val 14084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 Same Side Corner Rectangle 5"/>
          <p:cNvSpPr/>
          <p:nvPr/>
        </p:nvSpPr>
        <p:spPr>
          <a:xfrm rot="16200000">
            <a:off x="73009" y="2508249"/>
            <a:ext cx="1352549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52476" y="2209800"/>
            <a:ext cx="761980" cy="761999"/>
          </a:xfrm>
          <a:prstGeom prst="roundRect">
            <a:avLst>
              <a:gd name="adj" fmla="val 5000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1142971" y="2430065"/>
            <a:ext cx="380990" cy="3214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04952" y="2152650"/>
            <a:ext cx="3838479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43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Facebook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04952" y="2543175"/>
            <a:ext cx="619109" cy="3143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3.07B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04952" y="2857500"/>
            <a:ext cx="1152496" cy="1714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Monthly Active Users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0319" y="2543175"/>
            <a:ext cx="619109" cy="3143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2.11B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319" y="2857500"/>
            <a:ext cx="981050" cy="1714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Daily Active Users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0144" y="1914525"/>
            <a:ext cx="5314817" cy="1352549"/>
          </a:xfrm>
          <a:prstGeom prst="roundRect">
            <a:avLst>
              <a:gd name="adj" fmla="val 14084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 Same Side Corner Rectangle 14"/>
          <p:cNvSpPr/>
          <p:nvPr/>
        </p:nvSpPr>
        <p:spPr>
          <a:xfrm rot="16200000">
            <a:off x="5616420" y="2508249"/>
            <a:ext cx="1352549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44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495887" y="2209800"/>
            <a:ext cx="761980" cy="761999"/>
          </a:xfrm>
          <a:prstGeom prst="roundRect">
            <a:avLst>
              <a:gd name="adj" fmla="val 50000"/>
            </a:avLst>
          </a:prstGeom>
          <a:solidFill>
            <a:srgbClr val="E44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86382" y="2443460"/>
            <a:ext cx="380990" cy="29467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448363" y="2152650"/>
            <a:ext cx="3838479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43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Instagram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48363" y="2543175"/>
            <a:ext cx="485762" cy="3143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2.4B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48363" y="2857500"/>
            <a:ext cx="1152496" cy="1714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Monthly Active Users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53256" y="2543175"/>
            <a:ext cx="581010" cy="3143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500M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53256" y="2857500"/>
            <a:ext cx="1028674" cy="1714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Daily Stories Users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6733" y="3505199"/>
            <a:ext cx="5314817" cy="1352549"/>
          </a:xfrm>
          <a:prstGeom prst="roundRect">
            <a:avLst>
              <a:gd name="adj" fmla="val 14084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 Same Side Corner Rectangle 23"/>
          <p:cNvSpPr/>
          <p:nvPr/>
        </p:nvSpPr>
        <p:spPr>
          <a:xfrm rot="16200000">
            <a:off x="73009" y="4098923"/>
            <a:ext cx="1352549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52476" y="3800475"/>
            <a:ext cx="761980" cy="761999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1142971" y="4035623"/>
            <a:ext cx="380990" cy="29170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904952" y="3743325"/>
            <a:ext cx="3838479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43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TikTok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04952" y="4133849"/>
            <a:ext cx="485762" cy="3143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1.6B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904952" y="4448175"/>
            <a:ext cx="1152496" cy="1714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Monthly Active Users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10144" y="3505199"/>
            <a:ext cx="5314817" cy="1352549"/>
          </a:xfrm>
          <a:prstGeom prst="roundRect">
            <a:avLst>
              <a:gd name="adj" fmla="val 14084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 Same Side Corner Rectangle 30"/>
          <p:cNvSpPr/>
          <p:nvPr/>
        </p:nvSpPr>
        <p:spPr>
          <a:xfrm rot="16200000">
            <a:off x="5616420" y="4098923"/>
            <a:ext cx="1352549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A66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6495887" y="3800475"/>
            <a:ext cx="761980" cy="761999"/>
          </a:xfrm>
          <a:prstGeom prst="roundRect">
            <a:avLst>
              <a:gd name="adj" fmla="val 50000"/>
            </a:avLst>
          </a:prstGeom>
          <a:solidFill>
            <a:srgbClr val="0A66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686382" y="4035623"/>
            <a:ext cx="380990" cy="29170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448363" y="3743325"/>
            <a:ext cx="3838479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43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LinkedIn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8363" y="4133849"/>
            <a:ext cx="485762" cy="3143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1.2B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48363" y="4448175"/>
            <a:ext cx="1228694" cy="1714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Total Registered Users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819929" y="4133849"/>
            <a:ext cx="581010" cy="3143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310M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819929" y="4448175"/>
            <a:ext cx="1152496" cy="1714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Monthly Active Users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66733" y="5095874"/>
            <a:ext cx="10858228" cy="1352549"/>
          </a:xfrm>
          <a:prstGeom prst="roundRect">
            <a:avLst>
              <a:gd name="adj" fmla="val 14084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 Same Side Corner Rectangle 39"/>
          <p:cNvSpPr/>
          <p:nvPr/>
        </p:nvSpPr>
        <p:spPr>
          <a:xfrm rot="16200000">
            <a:off x="73009" y="5689598"/>
            <a:ext cx="1352549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5D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952476" y="5391150"/>
            <a:ext cx="761980" cy="761999"/>
          </a:xfrm>
          <a:prstGeom prst="roundRect">
            <a:avLst>
              <a:gd name="adj" fmla="val 50000"/>
            </a:avLst>
          </a:prstGeom>
          <a:solidFill>
            <a:srgbClr val="25D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1142971" y="5611415"/>
            <a:ext cx="380990" cy="321468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904952" y="5334000"/>
            <a:ext cx="9381890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43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WhatsApp Business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904952" y="5724524"/>
            <a:ext cx="485762" cy="3143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3.3B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904952" y="6038849"/>
            <a:ext cx="1152496" cy="1714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Monthly Active Users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200319" y="5724524"/>
            <a:ext cx="581010" cy="3143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200M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200319" y="6038849"/>
            <a:ext cx="828654" cy="1714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Business Users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66733" y="6686550"/>
            <a:ext cx="10858228" cy="609600"/>
          </a:xfrm>
          <a:prstGeom prst="roundRect">
            <a:avLst>
              <a:gd name="adj" fmla="val 12500"/>
            </a:avLst>
          </a:prstGeom>
          <a:solidFill>
            <a:srgbClr val="E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 Same Side Corner Rectangle 48"/>
          <p:cNvSpPr/>
          <p:nvPr/>
        </p:nvSpPr>
        <p:spPr>
          <a:xfrm rot="16200000">
            <a:off x="444483" y="6908800"/>
            <a:ext cx="609600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6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0" name="Picture 49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904852" y="6894195"/>
            <a:ext cx="228594" cy="194309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276318" y="6877050"/>
            <a:ext cx="9048523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Platform selection is </a:t>
            </a:r>
            <a:r>
              <a:rPr sz="107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critical</a:t>
            </a:r>
            <a:r>
              <a:rPr sz="107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for social media marketing success. Choose based on your </a:t>
            </a:r>
            <a:r>
              <a:rPr sz="107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business goals</a:t>
            </a:r>
            <a:r>
              <a:rPr sz="107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and </a:t>
            </a:r>
            <a:r>
              <a:rPr sz="107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target audience</a:t>
            </a:r>
            <a:r>
              <a:rPr sz="107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Facebook - Platform Details and User Statistics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14300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809604" y="1315640"/>
            <a:ext cx="380990" cy="3214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3961" y="1285875"/>
            <a:ext cx="1276318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13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Facebook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6733" y="2095499"/>
            <a:ext cx="3047923" cy="1047749"/>
          </a:xfrm>
          <a:prstGeom prst="roundRect">
            <a:avLst>
              <a:gd name="adj" fmla="val 14545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 Same Side Corner Rectangle 7"/>
          <p:cNvSpPr/>
          <p:nvPr/>
        </p:nvSpPr>
        <p:spPr>
          <a:xfrm rot="16200000">
            <a:off x="208899" y="2553333"/>
            <a:ext cx="10477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5327" y="2286000"/>
            <a:ext cx="2628834" cy="428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2152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3.07B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27" y="2762249"/>
            <a:ext cx="2628834" cy="1904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Monthly Active Users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05152" y="2095499"/>
            <a:ext cx="3047923" cy="1047749"/>
          </a:xfrm>
          <a:prstGeom prst="roundRect">
            <a:avLst>
              <a:gd name="adj" fmla="val 14545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 Same Side Corner Rectangle 11"/>
          <p:cNvSpPr/>
          <p:nvPr/>
        </p:nvSpPr>
        <p:spPr>
          <a:xfrm rot="16200000">
            <a:off x="3447318" y="2553333"/>
            <a:ext cx="10477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33746" y="2286000"/>
            <a:ext cx="2628834" cy="428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2152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2.11B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3746" y="2762249"/>
            <a:ext cx="2628834" cy="1904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Daily Active Users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733" y="3429000"/>
            <a:ext cx="6286342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31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Key Features for Businesses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733" y="383857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Facebook Pages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Business profiles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3892867"/>
            <a:ext cx="228594" cy="17716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66733" y="423862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Facebook Groups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Community building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4318635"/>
            <a:ext cx="228594" cy="12572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66733" y="463867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Meta Business Suite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Management tools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66733" y="4692967"/>
            <a:ext cx="228594" cy="17716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66733" y="503872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Ads Manager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Advanced advertising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66733" y="5081587"/>
            <a:ext cx="228594" cy="20002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66733" y="543877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Integration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Instagram &amp; WhatsApp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666733" y="5484494"/>
            <a:ext cx="228594" cy="194309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7334066" y="1143000"/>
            <a:ext cx="4190895" cy="26670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7334066" y="4591050"/>
            <a:ext cx="4190895" cy="1981199"/>
          </a:xfrm>
          <a:prstGeom prst="roundRect">
            <a:avLst>
              <a:gd name="adj" fmla="val 7692"/>
            </a:avLst>
          </a:prstGeom>
          <a:solidFill>
            <a:srgbClr val="E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524561" y="4781549"/>
            <a:ext cx="380990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Best For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7524561" y="4802981"/>
            <a:ext cx="228594" cy="185737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7524561" y="5162550"/>
            <a:ext cx="1381090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24561" y="5162550"/>
            <a:ext cx="1381090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Local Businesses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000899" y="5162550"/>
            <a:ext cx="904852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000899" y="5162550"/>
            <a:ext cx="904852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Institutes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524561" y="5600700"/>
            <a:ext cx="1419189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524561" y="5600700"/>
            <a:ext cx="141918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Service Providers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038999" y="5600700"/>
            <a:ext cx="1190595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038999" y="5600700"/>
            <a:ext cx="1190595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Online Sellers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524561" y="6038849"/>
            <a:ext cx="1228694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24561" y="6038849"/>
            <a:ext cx="1228694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All Age Groups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838979" y="6038849"/>
            <a:ext cx="1219169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838979" y="6038849"/>
            <a:ext cx="121916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Small Budgets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Instagram - Platform Details and User Statistics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143000"/>
            <a:ext cx="666733" cy="6667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09433"/>
              </a:gs>
              <a:gs pos="25000">
                <a:srgbClr val="E6683C"/>
              </a:gs>
              <a:gs pos="50000">
                <a:srgbClr val="DC2743"/>
              </a:gs>
              <a:gs pos="75000">
                <a:srgbClr val="CC2366"/>
              </a:gs>
              <a:gs pos="100000">
                <a:srgbClr val="BC1888"/>
              </a:gs>
            </a:gsLst>
            <a:lin scaled="0" ang="135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809604" y="1329035"/>
            <a:ext cx="380990" cy="2946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3961" y="1285875"/>
            <a:ext cx="1362040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13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Instagram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6733" y="2095499"/>
            <a:ext cx="3047923" cy="1047749"/>
          </a:xfrm>
          <a:prstGeom prst="roundRect">
            <a:avLst>
              <a:gd name="adj" fmla="val 14545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 Same Side Corner Rectangle 7"/>
          <p:cNvSpPr/>
          <p:nvPr/>
        </p:nvSpPr>
        <p:spPr>
          <a:xfrm rot="16200000">
            <a:off x="208899" y="2553333"/>
            <a:ext cx="10477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44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5327" y="2286000"/>
            <a:ext cx="2628834" cy="428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2152" b="1">
                <a:solidFill>
                  <a:srgbClr val="E4405F"/>
                </a:solidFill>
                <a:latin typeface="Source Sans Pro"/>
                <a:rFonts ascii="Source Sans Pro" hAnsi="Source Sans Pro" eastAsia="Source Sans Pro" cs="Source Sans Pro"/>
              </a:rPr>
              <a:t>2.4B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27" y="2762249"/>
            <a:ext cx="2628834" cy="1904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Monthly Active Users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05152" y="2095499"/>
            <a:ext cx="3047923" cy="1047749"/>
          </a:xfrm>
          <a:prstGeom prst="roundRect">
            <a:avLst>
              <a:gd name="adj" fmla="val 14545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 Same Side Corner Rectangle 11"/>
          <p:cNvSpPr/>
          <p:nvPr/>
        </p:nvSpPr>
        <p:spPr>
          <a:xfrm rot="16200000">
            <a:off x="3447318" y="2553333"/>
            <a:ext cx="10477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44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33746" y="2286000"/>
            <a:ext cx="2628834" cy="428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2152" b="1">
                <a:solidFill>
                  <a:srgbClr val="E4405F"/>
                </a:solidFill>
                <a:latin typeface="Source Sans Pro"/>
                <a:rFonts ascii="Source Sans Pro" hAnsi="Source Sans Pro" eastAsia="Source Sans Pro" cs="Source Sans Pro"/>
              </a:rPr>
              <a:t>500M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3746" y="2762249"/>
            <a:ext cx="2628834" cy="1904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Daily Stories Users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733" y="3429000"/>
            <a:ext cx="6286342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31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Key Features for Businesses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733" y="383857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E4405F"/>
                </a:solidFill>
                <a:latin typeface="Source Sans Pro"/>
                <a:rFonts ascii="Source Sans Pro" hAnsi="Source Sans Pro" eastAsia="Source Sans Pro" cs="Source Sans Pro"/>
              </a:rPr>
              <a:t>Visual Content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Photos &amp; videos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3892867"/>
            <a:ext cx="228594" cy="17716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66733" y="423862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E4405F"/>
                </a:solidFill>
                <a:latin typeface="Source Sans Pro"/>
                <a:rFonts ascii="Source Sans Pro" hAnsi="Source Sans Pro" eastAsia="Source Sans Pro" cs="Source Sans Pro"/>
              </a:rPr>
              <a:t>Stories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- 24-hour content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4292917"/>
            <a:ext cx="228594" cy="17716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66733" y="463867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E4405F"/>
                </a:solidFill>
                <a:latin typeface="Source Sans Pro"/>
                <a:rFonts ascii="Source Sans Pro" hAnsi="Source Sans Pro" eastAsia="Source Sans Pro" cs="Source Sans Pro"/>
              </a:rPr>
              <a:t>Reels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Short video format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66733" y="4698682"/>
            <a:ext cx="228594" cy="16573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66733" y="503872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E4405F"/>
                </a:solidFill>
                <a:latin typeface="Source Sans Pro"/>
                <a:rFonts ascii="Source Sans Pro" hAnsi="Source Sans Pro" eastAsia="Source Sans Pro" cs="Source Sans Pro"/>
              </a:rPr>
              <a:t>Shopping Features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Product tags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66733" y="5084444"/>
            <a:ext cx="228594" cy="19430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66733" y="543877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E4405F"/>
                </a:solidFill>
                <a:latin typeface="Source Sans Pro"/>
                <a:rFonts ascii="Source Sans Pro" hAnsi="Source Sans Pro" eastAsia="Source Sans Pro" cs="Source Sans Pro"/>
              </a:rPr>
              <a:t>Explore Page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Discovery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666733" y="5484494"/>
            <a:ext cx="228594" cy="194309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7334066" y="1143000"/>
            <a:ext cx="4190895" cy="26670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7334066" y="4591050"/>
            <a:ext cx="4190895" cy="1981199"/>
          </a:xfrm>
          <a:prstGeom prst="roundRect">
            <a:avLst>
              <a:gd name="adj" fmla="val 7692"/>
            </a:avLst>
          </a:prstGeom>
          <a:solidFill>
            <a:srgbClr val="FFF0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524561" y="4781549"/>
            <a:ext cx="380990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Best For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7524561" y="4802981"/>
            <a:ext cx="228594" cy="185737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7524561" y="5162550"/>
            <a:ext cx="1285842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24561" y="5162550"/>
            <a:ext cx="1285842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E4405F"/>
                </a:solidFill>
                <a:latin typeface="Source Sans Pro"/>
                <a:rFonts ascii="Source Sans Pro" hAnsi="Source Sans Pro" eastAsia="Source Sans Pro" cs="Source Sans Pro"/>
              </a:rPr>
              <a:t>Fashion Brands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905652" y="5162550"/>
            <a:ext cx="1362040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905652" y="5162550"/>
            <a:ext cx="1362040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E4405F"/>
                </a:solidFill>
                <a:latin typeface="Source Sans Pro"/>
                <a:rFonts ascii="Source Sans Pro" hAnsi="Source Sans Pro" eastAsia="Source Sans Pro" cs="Source Sans Pro"/>
              </a:rPr>
              <a:t>Beauty Products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524561" y="5600700"/>
            <a:ext cx="1323941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524561" y="5600700"/>
            <a:ext cx="1323941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E4405F"/>
                </a:solidFill>
                <a:latin typeface="Source Sans Pro"/>
                <a:rFonts ascii="Source Sans Pro" hAnsi="Source Sans Pro" eastAsia="Source Sans Pro" cs="Source Sans Pro"/>
              </a:rPr>
              <a:t>Lifestyle Brands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943751" y="5600700"/>
            <a:ext cx="1295367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943751" y="5600700"/>
            <a:ext cx="1295367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E4405F"/>
                </a:solidFill>
                <a:latin typeface="Source Sans Pro"/>
                <a:rFonts ascii="Source Sans Pro" hAnsi="Source Sans Pro" eastAsia="Source Sans Pro" cs="Source Sans Pro"/>
              </a:rPr>
              <a:t>Visual Products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524561" y="6038849"/>
            <a:ext cx="1447763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24561" y="6038849"/>
            <a:ext cx="1447763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E4405F"/>
                </a:solidFill>
                <a:latin typeface="Source Sans Pro"/>
                <a:rFonts ascii="Source Sans Pro" hAnsi="Source Sans Pro" eastAsia="Source Sans Pro" cs="Source Sans Pro"/>
              </a:rPr>
              <a:t>Younger Audience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067573" y="6038849"/>
            <a:ext cx="1409664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067573" y="6038849"/>
            <a:ext cx="1409664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E4405F"/>
                </a:solidFill>
                <a:latin typeface="Source Sans Pro"/>
                <a:rFonts ascii="Source Sans Pro" hAnsi="Source Sans Pro" eastAsia="Source Sans Pro" cs="Source Sans Pro"/>
              </a:rPr>
              <a:t>Brand Awareness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TikTok - Platform Details and User Statistics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14300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809604" y="1330523"/>
            <a:ext cx="380990" cy="2917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3961" y="1285875"/>
            <a:ext cx="885802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13" b="1">
                <a:solidFill>
                  <a:srgbClr val="000000"/>
                </a:solidFill>
                <a:latin typeface="Source Sans Pro"/>
                <a:rFonts ascii="Source Sans Pro" hAnsi="Source Sans Pro" eastAsia="Source Sans Pro" cs="Source Sans Pro"/>
              </a:rPr>
              <a:t>TikTok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6733" y="2095499"/>
            <a:ext cx="3047923" cy="1047749"/>
          </a:xfrm>
          <a:prstGeom prst="roundRect">
            <a:avLst>
              <a:gd name="adj" fmla="val 14545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 Same Side Corner Rectangle 7"/>
          <p:cNvSpPr/>
          <p:nvPr/>
        </p:nvSpPr>
        <p:spPr>
          <a:xfrm rot="16200000">
            <a:off x="208899" y="2553333"/>
            <a:ext cx="10477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5327" y="2286000"/>
            <a:ext cx="2628834" cy="428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2152" b="1">
                <a:solidFill>
                  <a:srgbClr val="000000"/>
                </a:solidFill>
                <a:latin typeface="Source Sans Pro"/>
                <a:rFonts ascii="Source Sans Pro" hAnsi="Source Sans Pro" eastAsia="Source Sans Pro" cs="Source Sans Pro"/>
              </a:rPr>
              <a:t>1.6B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27" y="2762249"/>
            <a:ext cx="2628834" cy="1904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Monthly Active Users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05152" y="2095499"/>
            <a:ext cx="3047923" cy="1047749"/>
          </a:xfrm>
          <a:prstGeom prst="roundRect">
            <a:avLst>
              <a:gd name="adj" fmla="val 14545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 Same Side Corner Rectangle 11"/>
          <p:cNvSpPr/>
          <p:nvPr/>
        </p:nvSpPr>
        <p:spPr>
          <a:xfrm rot="16200000">
            <a:off x="3447318" y="2553333"/>
            <a:ext cx="10477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33746" y="2286000"/>
            <a:ext cx="2628834" cy="428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2152" b="1">
                <a:solidFill>
                  <a:srgbClr val="000000"/>
                </a:solidFill>
                <a:latin typeface="Source Sans Pro"/>
                <a:rFonts ascii="Source Sans Pro" hAnsi="Source Sans Pro" eastAsia="Source Sans Pro" cs="Source Sans Pro"/>
              </a:rPr>
              <a:t>1B+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3746" y="2762249"/>
            <a:ext cx="2628834" cy="1904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Downloads Worldwide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733" y="3429000"/>
            <a:ext cx="6286342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31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Key Features for Businesses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733" y="383857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0000"/>
                </a:solidFill>
                <a:latin typeface="Source Sans Pro"/>
                <a:rFonts ascii="Source Sans Pro" hAnsi="Source Sans Pro" eastAsia="Source Sans Pro" cs="Source Sans Pro"/>
              </a:rPr>
              <a:t>Short Videos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- 15-60 seconds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3898582"/>
            <a:ext cx="228594" cy="16573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66733" y="423862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0000"/>
                </a:solidFill>
                <a:latin typeface="Source Sans Pro"/>
                <a:rFonts ascii="Source Sans Pro" hAnsi="Source Sans Pro" eastAsia="Source Sans Pro" cs="Source Sans Pro"/>
              </a:rPr>
              <a:t>Algorithm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Strong content discovery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4318635"/>
            <a:ext cx="228594" cy="12572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66733" y="463867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0000"/>
                </a:solidFill>
                <a:latin typeface="Source Sans Pro"/>
                <a:rFonts ascii="Source Sans Pro" hAnsi="Source Sans Pro" eastAsia="Source Sans Pro" cs="Source Sans Pro"/>
              </a:rPr>
              <a:t>Sound Library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Trending audio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66733" y="4692967"/>
            <a:ext cx="228594" cy="17716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66733" y="503872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0000"/>
                </a:solidFill>
                <a:latin typeface="Source Sans Pro"/>
                <a:rFonts ascii="Source Sans Pro" hAnsi="Source Sans Pro" eastAsia="Source Sans Pro" cs="Source Sans Pro"/>
              </a:rPr>
              <a:t>Hashtag Challenges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Viral campaigns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66733" y="5098732"/>
            <a:ext cx="228594" cy="16573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66733" y="543877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0000"/>
                </a:solidFill>
                <a:latin typeface="Source Sans Pro"/>
                <a:rFonts ascii="Source Sans Pro" hAnsi="Source Sans Pro" eastAsia="Source Sans Pro" cs="Source Sans Pro"/>
              </a:rPr>
              <a:t>TikTok Shop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In-app purchasing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666733" y="5493067"/>
            <a:ext cx="228594" cy="177164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7334066" y="1143000"/>
            <a:ext cx="4190895" cy="26670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7334066" y="4591050"/>
            <a:ext cx="4190895" cy="1981199"/>
          </a:xfrm>
          <a:prstGeom prst="roundRect">
            <a:avLst>
              <a:gd name="adj" fmla="val 7692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524561" y="4781549"/>
            <a:ext cx="380990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Best For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7524561" y="4802981"/>
            <a:ext cx="228594" cy="185737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7524561" y="5162550"/>
            <a:ext cx="1409664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24561" y="5162550"/>
            <a:ext cx="1409664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000000"/>
                </a:solidFill>
                <a:latin typeface="Source Sans Pro"/>
                <a:rFonts ascii="Source Sans Pro" hAnsi="Source Sans Pro" eastAsia="Source Sans Pro" cs="Source Sans Pro"/>
              </a:rPr>
              <a:t>Brand Awareness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029474" y="5162550"/>
            <a:ext cx="1666833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029474" y="5162550"/>
            <a:ext cx="1666833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000000"/>
                </a:solidFill>
                <a:latin typeface="Source Sans Pro"/>
                <a:rFonts ascii="Source Sans Pro" hAnsi="Source Sans Pro" eastAsia="Source Sans Pro" cs="Source Sans Pro"/>
              </a:rPr>
              <a:t>Trend-Based Content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524561" y="5600700"/>
            <a:ext cx="1447763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524561" y="5600700"/>
            <a:ext cx="1447763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000000"/>
                </a:solidFill>
                <a:latin typeface="Source Sans Pro"/>
                <a:rFonts ascii="Source Sans Pro" hAnsi="Source Sans Pro" eastAsia="Source Sans Pro" cs="Source Sans Pro"/>
              </a:rPr>
              <a:t>Younger Audience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067573" y="5600700"/>
            <a:ext cx="1733506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067573" y="5600700"/>
            <a:ext cx="1733506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000000"/>
                </a:solidFill>
                <a:latin typeface="Source Sans Pro"/>
                <a:rFonts ascii="Source Sans Pro" hAnsi="Source Sans Pro" eastAsia="Source Sans Pro" cs="Source Sans Pro"/>
              </a:rPr>
              <a:t>Entertainment Brands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524561" y="6038849"/>
            <a:ext cx="1581110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24561" y="6038849"/>
            <a:ext cx="1581110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000000"/>
                </a:solidFill>
                <a:latin typeface="Source Sans Pro"/>
                <a:rFonts ascii="Source Sans Pro" hAnsi="Source Sans Pro" eastAsia="Source Sans Pro" cs="Source Sans Pro"/>
              </a:rPr>
              <a:t>Creative Campaigns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200919" y="6038849"/>
            <a:ext cx="1266793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200919" y="6038849"/>
            <a:ext cx="1266793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000000"/>
                </a:solidFill>
                <a:latin typeface="Source Sans Pro"/>
                <a:rFonts ascii="Source Sans Pro" hAnsi="Source Sans Pro" eastAsia="Source Sans Pro" cs="Source Sans Pro"/>
              </a:rPr>
              <a:t>Viral Marketing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LinkedIn - Platform Details and User Statistics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14300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0A66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809604" y="1330523"/>
            <a:ext cx="380990" cy="2917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3961" y="1285875"/>
            <a:ext cx="1171545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13" b="1">
                <a:solidFill>
                  <a:srgbClr val="0A66C2"/>
                </a:solidFill>
                <a:latin typeface="Source Sans Pro"/>
                <a:rFonts ascii="Source Sans Pro" hAnsi="Source Sans Pro" eastAsia="Source Sans Pro" cs="Source Sans Pro"/>
              </a:rPr>
              <a:t>LinkedIn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6733" y="2095499"/>
            <a:ext cx="3047923" cy="1047749"/>
          </a:xfrm>
          <a:prstGeom prst="roundRect">
            <a:avLst>
              <a:gd name="adj" fmla="val 14545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 Same Side Corner Rectangle 7"/>
          <p:cNvSpPr/>
          <p:nvPr/>
        </p:nvSpPr>
        <p:spPr>
          <a:xfrm rot="16200000">
            <a:off x="208899" y="2553333"/>
            <a:ext cx="10477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A66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5327" y="2286000"/>
            <a:ext cx="2628834" cy="428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2152" b="1">
                <a:solidFill>
                  <a:srgbClr val="0A66C2"/>
                </a:solidFill>
                <a:latin typeface="Source Sans Pro"/>
                <a:rFonts ascii="Source Sans Pro" hAnsi="Source Sans Pro" eastAsia="Source Sans Pro" cs="Source Sans Pro"/>
              </a:rPr>
              <a:t>1.2B+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27" y="2762249"/>
            <a:ext cx="2628834" cy="1904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Total Registered Users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05152" y="2095499"/>
            <a:ext cx="3047923" cy="1047749"/>
          </a:xfrm>
          <a:prstGeom prst="roundRect">
            <a:avLst>
              <a:gd name="adj" fmla="val 14545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 Same Side Corner Rectangle 11"/>
          <p:cNvSpPr/>
          <p:nvPr/>
        </p:nvSpPr>
        <p:spPr>
          <a:xfrm rot="16200000">
            <a:off x="3447318" y="2553333"/>
            <a:ext cx="10477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A66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33746" y="2286000"/>
            <a:ext cx="2628834" cy="428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2152" b="1">
                <a:solidFill>
                  <a:srgbClr val="0A66C2"/>
                </a:solidFill>
                <a:latin typeface="Source Sans Pro"/>
                <a:rFonts ascii="Source Sans Pro" hAnsi="Source Sans Pro" eastAsia="Source Sans Pro" cs="Source Sans Pro"/>
              </a:rPr>
              <a:t>310M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3746" y="2762249"/>
            <a:ext cx="2628834" cy="1904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Monthly Active Users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733" y="3429000"/>
            <a:ext cx="6286342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31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Key Features for Businesses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733" y="383857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A66C2"/>
                </a:solidFill>
                <a:latin typeface="Source Sans Pro"/>
                <a:rFonts ascii="Source Sans Pro" hAnsi="Source Sans Pro" eastAsia="Source Sans Pro" cs="Source Sans Pro"/>
              </a:rPr>
              <a:t>Company Pages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Business profiles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3888581"/>
            <a:ext cx="228594" cy="18573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66733" y="423862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A66C2"/>
                </a:solidFill>
                <a:latin typeface="Source Sans Pro"/>
                <a:rFonts ascii="Source Sans Pro" hAnsi="Source Sans Pro" eastAsia="Source Sans Pro" cs="Source Sans Pro"/>
              </a:rPr>
              <a:t>LinkedIn Articles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Thought leadership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4292917"/>
            <a:ext cx="228594" cy="17716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66733" y="463867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A66C2"/>
                </a:solidFill>
                <a:latin typeface="Source Sans Pro"/>
                <a:rFonts ascii="Source Sans Pro" hAnsi="Source Sans Pro" eastAsia="Source Sans Pro" cs="Source Sans Pro"/>
              </a:rPr>
              <a:t>LinkedIn Groups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Industry discussions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66733" y="4718685"/>
            <a:ext cx="228594" cy="12572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66733" y="503872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A66C2"/>
                </a:solidFill>
                <a:latin typeface="Source Sans Pro"/>
                <a:rFonts ascii="Source Sans Pro" hAnsi="Source Sans Pro" eastAsia="Source Sans Pro" cs="Source Sans Pro"/>
              </a:rPr>
              <a:t>LinkedIn Ads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Professional targeting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66733" y="5118735"/>
            <a:ext cx="228594" cy="12572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66733" y="543877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A66C2"/>
                </a:solidFill>
                <a:latin typeface="Source Sans Pro"/>
                <a:rFonts ascii="Source Sans Pro" hAnsi="Source Sans Pro" eastAsia="Source Sans Pro" cs="Source Sans Pro"/>
              </a:rPr>
              <a:t>Sales Navigator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Lead generation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666733" y="5510212"/>
            <a:ext cx="228594" cy="1428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7334066" y="1143000"/>
            <a:ext cx="4190895" cy="26670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7334066" y="4591050"/>
            <a:ext cx="4190895" cy="1981199"/>
          </a:xfrm>
          <a:prstGeom prst="roundRect">
            <a:avLst>
              <a:gd name="adj" fmla="val 7692"/>
            </a:avLst>
          </a:prstGeom>
          <a:solidFill>
            <a:srgbClr val="E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524561" y="4781549"/>
            <a:ext cx="380990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Best For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7524561" y="4802981"/>
            <a:ext cx="228594" cy="185737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7524561" y="5162550"/>
            <a:ext cx="1514437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24561" y="5162550"/>
            <a:ext cx="1514437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0A66C2"/>
                </a:solidFill>
                <a:latin typeface="Source Sans Pro"/>
                <a:rFonts ascii="Source Sans Pro" hAnsi="Source Sans Pro" eastAsia="Source Sans Pro" cs="Source Sans Pro"/>
              </a:rPr>
              <a:t>Corporate Services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134246" y="5162550"/>
            <a:ext cx="1238219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134246" y="5162550"/>
            <a:ext cx="123821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0A66C2"/>
                </a:solidFill>
                <a:latin typeface="Source Sans Pro"/>
                <a:rFonts ascii="Source Sans Pro" hAnsi="Source Sans Pro" eastAsia="Source Sans Pro" cs="Source Sans Pro"/>
              </a:rPr>
              <a:t>B2B Marketing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524561" y="5600700"/>
            <a:ext cx="1723981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524561" y="5600700"/>
            <a:ext cx="1723981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0A66C2"/>
                </a:solidFill>
                <a:latin typeface="Source Sans Pro"/>
                <a:rFonts ascii="Source Sans Pro" hAnsi="Source Sans Pro" eastAsia="Source Sans Pro" cs="Source Sans Pro"/>
              </a:rPr>
              <a:t>Professional Branding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343791" y="5600700"/>
            <a:ext cx="1104872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343791" y="5600700"/>
            <a:ext cx="1104872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0A66C2"/>
                </a:solidFill>
                <a:latin typeface="Source Sans Pro"/>
                <a:rFonts ascii="Source Sans Pro" hAnsi="Source Sans Pro" eastAsia="Source Sans Pro" cs="Source Sans Pro"/>
              </a:rPr>
              <a:t>Recruitment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524561" y="6038849"/>
            <a:ext cx="1352516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24561" y="6038849"/>
            <a:ext cx="1352516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0A66C2"/>
                </a:solidFill>
                <a:latin typeface="Source Sans Pro"/>
                <a:rFonts ascii="Source Sans Pro" hAnsi="Source Sans Pro" eastAsia="Source Sans Pro" cs="Source Sans Pro"/>
              </a:rPr>
              <a:t>Industry Experts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972325" y="6038849"/>
            <a:ext cx="1600159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972325" y="6038849"/>
            <a:ext cx="160015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0A66C2"/>
                </a:solidFill>
                <a:latin typeface="Source Sans Pro"/>
                <a:rFonts ascii="Source Sans Pro" hAnsi="Source Sans Pro" eastAsia="Source Sans Pro" cs="Source Sans Pro"/>
              </a:rPr>
              <a:t>Thought Leadership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WhatsApp Business - Platform Details and User Statistics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14300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25D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809604" y="1315640"/>
            <a:ext cx="380990" cy="3214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3961" y="1285875"/>
            <a:ext cx="2590735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13" b="1">
                <a:solidFill>
                  <a:srgbClr val="25D366"/>
                </a:solidFill>
                <a:latin typeface="Source Sans Pro"/>
                <a:rFonts ascii="Source Sans Pro" hAnsi="Source Sans Pro" eastAsia="Source Sans Pro" cs="Source Sans Pro"/>
              </a:rPr>
              <a:t>WhatsApp Business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6733" y="2095499"/>
            <a:ext cx="3047923" cy="1047749"/>
          </a:xfrm>
          <a:prstGeom prst="roundRect">
            <a:avLst>
              <a:gd name="adj" fmla="val 14545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 Same Side Corner Rectangle 7"/>
          <p:cNvSpPr/>
          <p:nvPr/>
        </p:nvSpPr>
        <p:spPr>
          <a:xfrm rot="16200000">
            <a:off x="208899" y="2553333"/>
            <a:ext cx="10477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5D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5327" y="2286000"/>
            <a:ext cx="2628834" cy="428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2152" b="1">
                <a:solidFill>
                  <a:srgbClr val="25D366"/>
                </a:solidFill>
                <a:latin typeface="Source Sans Pro"/>
                <a:rFonts ascii="Source Sans Pro" hAnsi="Source Sans Pro" eastAsia="Source Sans Pro" cs="Source Sans Pro"/>
              </a:rPr>
              <a:t>3.3B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27" y="2762249"/>
            <a:ext cx="2628834" cy="1904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Monthly Active Users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05152" y="2095499"/>
            <a:ext cx="3047923" cy="1047749"/>
          </a:xfrm>
          <a:prstGeom prst="roundRect">
            <a:avLst>
              <a:gd name="adj" fmla="val 14545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 Same Side Corner Rectangle 11"/>
          <p:cNvSpPr/>
          <p:nvPr/>
        </p:nvSpPr>
        <p:spPr>
          <a:xfrm rot="16200000">
            <a:off x="3447318" y="2553333"/>
            <a:ext cx="10477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5D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33746" y="2286000"/>
            <a:ext cx="2628834" cy="428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2152" b="1">
                <a:solidFill>
                  <a:srgbClr val="25D366"/>
                </a:solidFill>
                <a:latin typeface="Source Sans Pro"/>
                <a:rFonts ascii="Source Sans Pro" hAnsi="Source Sans Pro" eastAsia="Source Sans Pro" cs="Source Sans Pro"/>
              </a:rPr>
              <a:t>200M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3746" y="2762249"/>
            <a:ext cx="2628834" cy="1904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Business Users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733" y="3429000"/>
            <a:ext cx="6286342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31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Key Features for Businesses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733" y="383857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25D366"/>
                </a:solidFill>
                <a:latin typeface="Source Sans Pro"/>
                <a:rFonts ascii="Source Sans Pro" hAnsi="Source Sans Pro" eastAsia="Source Sans Pro" cs="Source Sans Pro"/>
              </a:rPr>
              <a:t>Business Profile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Contact info &amp; location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3898582"/>
            <a:ext cx="228594" cy="16573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66733" y="423862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25D366"/>
                </a:solidFill>
                <a:latin typeface="Source Sans Pro"/>
                <a:rFonts ascii="Source Sans Pro" hAnsi="Source Sans Pro" eastAsia="Source Sans Pro" cs="Source Sans Pro"/>
              </a:rPr>
              <a:t>Automated Messages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Quick replies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4272915"/>
            <a:ext cx="228594" cy="21717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66733" y="463867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25D366"/>
                </a:solidFill>
                <a:latin typeface="Source Sans Pro"/>
                <a:rFonts ascii="Source Sans Pro" hAnsi="Source Sans Pro" eastAsia="Source Sans Pro" cs="Source Sans Pro"/>
              </a:rPr>
              <a:t>Broadcast Lists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Bulk messaging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66733" y="4698682"/>
            <a:ext cx="228594" cy="16573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66733" y="503872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25D366"/>
                </a:solidFill>
                <a:latin typeface="Source Sans Pro"/>
                <a:rFonts ascii="Source Sans Pro" hAnsi="Source Sans Pro" eastAsia="Source Sans Pro" cs="Source Sans Pro"/>
              </a:rPr>
              <a:t>Messaging Statistics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Performance metrics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66733" y="5093017"/>
            <a:ext cx="228594" cy="17716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66733" y="5438774"/>
            <a:ext cx="6286342" cy="257175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25D366"/>
                </a:solidFill>
                <a:latin typeface="Source Sans Pro"/>
                <a:rFonts ascii="Source Sans Pro" hAnsi="Source Sans Pro" eastAsia="Source Sans Pro" cs="Source Sans Pro"/>
              </a:rPr>
              <a:t>WhatsApp API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- Advanced integrations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666733" y="5483066"/>
            <a:ext cx="228594" cy="197167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7334066" y="1143000"/>
            <a:ext cx="4190895" cy="26670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7334066" y="4591050"/>
            <a:ext cx="4190895" cy="1981199"/>
          </a:xfrm>
          <a:prstGeom prst="roundRect">
            <a:avLst>
              <a:gd name="adj" fmla="val 7692"/>
            </a:avLst>
          </a:prstGeom>
          <a:solidFill>
            <a:srgbClr val="E6F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524561" y="4781549"/>
            <a:ext cx="380990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Best For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7524561" y="4802981"/>
            <a:ext cx="228594" cy="185737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7524561" y="5162550"/>
            <a:ext cx="1057248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24561" y="5162550"/>
            <a:ext cx="1057248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25D366"/>
                </a:solidFill>
                <a:latin typeface="Source Sans Pro"/>
                <a:rFonts ascii="Source Sans Pro" hAnsi="Source Sans Pro" eastAsia="Source Sans Pro" cs="Source Sans Pro"/>
              </a:rPr>
              <a:t>Direct Sales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677058" y="5162550"/>
            <a:ext cx="1485862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677058" y="5162550"/>
            <a:ext cx="1485862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25D366"/>
                </a:solidFill>
                <a:latin typeface="Source Sans Pro"/>
                <a:rFonts ascii="Source Sans Pro" hAnsi="Source Sans Pro" eastAsia="Source Sans Pro" cs="Source Sans Pro"/>
              </a:rPr>
              <a:t>Customer Support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524561" y="5600700"/>
            <a:ext cx="1476338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524561" y="5600700"/>
            <a:ext cx="1476338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25D366"/>
                </a:solidFill>
                <a:latin typeface="Source Sans Pro"/>
                <a:rFonts ascii="Source Sans Pro" hAnsi="Source Sans Pro" eastAsia="Source Sans Pro" cs="Source Sans Pro"/>
              </a:rPr>
              <a:t>Repeat Customers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096147" y="5600700"/>
            <a:ext cx="1381090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096147" y="5600700"/>
            <a:ext cx="1381090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25D366"/>
                </a:solidFill>
                <a:latin typeface="Source Sans Pro"/>
                <a:rFonts ascii="Source Sans Pro" hAnsi="Source Sans Pro" eastAsia="Source Sans Pro" cs="Source Sans Pro"/>
              </a:rPr>
              <a:t>Local Businesses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524561" y="6038849"/>
            <a:ext cx="1419189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24561" y="6038849"/>
            <a:ext cx="141918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25D366"/>
                </a:solidFill>
                <a:latin typeface="Source Sans Pro"/>
                <a:rFonts ascii="Source Sans Pro" hAnsi="Source Sans Pro" eastAsia="Source Sans Pro" cs="Source Sans Pro"/>
              </a:rPr>
              <a:t>Service Providers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038999" y="6038849"/>
            <a:ext cx="1819229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038999" y="6038849"/>
            <a:ext cx="181922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25D366"/>
                </a:solidFill>
                <a:latin typeface="Source Sans Pro"/>
                <a:rFonts ascii="Source Sans Pro" hAnsi="Source Sans Pro" eastAsia="Source Sans Pro" cs="Source Sans Pro"/>
              </a:rPr>
              <a:t>Personalized Marketing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Platform Selection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143000"/>
            <a:ext cx="10858228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625"/>
              </a:spcAft>
            </a:pPr>
            <a:r>
              <a:rPr sz="131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Platform selection depends on your business type, target audience, content format, and business goals.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66733" y="1647825"/>
            <a:ext cx="5314817" cy="2790824"/>
          </a:xfrm>
          <a:prstGeom prst="roundRect">
            <a:avLst>
              <a:gd name="adj" fmla="val 6825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04852" y="188595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1009624" y="2028410"/>
            <a:ext cx="266693" cy="191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3961" y="1981199"/>
            <a:ext cx="1419189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Business Type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852" y="2600325"/>
            <a:ext cx="4838579" cy="285750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78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Local businesses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→ Facebook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904852" y="2642907"/>
            <a:ext cx="190495" cy="16248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04852" y="3000375"/>
            <a:ext cx="4838579" cy="285750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78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Fashion/Beauty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→ Instagram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904852" y="3042957"/>
            <a:ext cx="190495" cy="16248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04852" y="3400425"/>
            <a:ext cx="4838579" cy="285750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78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B2B Services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→ LinkedIn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904852" y="3443007"/>
            <a:ext cx="190495" cy="16248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04852" y="3800475"/>
            <a:ext cx="4838579" cy="285750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78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Entertainment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→ TikTok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904852" y="3843057"/>
            <a:ext cx="190495" cy="162485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10144" y="1647825"/>
            <a:ext cx="5314817" cy="2790824"/>
          </a:xfrm>
          <a:prstGeom prst="roundRect">
            <a:avLst>
              <a:gd name="adj" fmla="val 6825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57788" y="188595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553036" y="2051602"/>
            <a:ext cx="266693" cy="14494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067373" y="1981199"/>
            <a:ext cx="1609684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Target Audience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57788" y="2600325"/>
            <a:ext cx="4838579" cy="285750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78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All age groups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→ Facebook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457788" y="2642907"/>
            <a:ext cx="190495" cy="16248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457788" y="3000375"/>
            <a:ext cx="4838579" cy="285750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78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Younger audience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→ Instagram/TikTok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457788" y="3042957"/>
            <a:ext cx="190495" cy="16248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457788" y="3400425"/>
            <a:ext cx="4838579" cy="285750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78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Professionals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→ LinkedIn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457788" y="3443007"/>
            <a:ext cx="190495" cy="16248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457788" y="3800475"/>
            <a:ext cx="4838579" cy="285750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78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Existing customers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→ WhatsApp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457788" y="3843057"/>
            <a:ext cx="190495" cy="162485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666733" y="4676775"/>
            <a:ext cx="5314817" cy="2790824"/>
          </a:xfrm>
          <a:prstGeom prst="roundRect">
            <a:avLst>
              <a:gd name="adj" fmla="val 6825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904852" y="491490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1009624" y="5048664"/>
            <a:ext cx="266693" cy="20872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523961" y="5010149"/>
            <a:ext cx="1590635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Content Format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4852" y="5629275"/>
            <a:ext cx="4838579" cy="285750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78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Visual content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→ Instagram</a:t>
            </a:r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904852" y="5671857"/>
            <a:ext cx="190495" cy="16248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904852" y="6029325"/>
            <a:ext cx="4838579" cy="285750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78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Short videos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→ TikTok/Reels</a:t>
            </a:r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904852" y="6071907"/>
            <a:ext cx="190495" cy="16248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904852" y="6429375"/>
            <a:ext cx="4838579" cy="285750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78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Professional articles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→ LinkedIn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904852" y="6471957"/>
            <a:ext cx="190495" cy="16248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904852" y="6829425"/>
            <a:ext cx="4838579" cy="285750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78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Direct messaging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→ WhatsApp</a:t>
            </a:r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904852" y="6872007"/>
            <a:ext cx="190495" cy="162485"/>
          </a:xfrm>
          <a:prstGeom prst="rect">
            <a:avLst/>
          </a:prstGeom>
        </p:spPr>
      </p:pic>
      <p:sp>
        <p:nvSpPr>
          <p:cNvPr id="41" name="Rounded Rectangle 40"/>
          <p:cNvSpPr/>
          <p:nvPr/>
        </p:nvSpPr>
        <p:spPr>
          <a:xfrm>
            <a:off x="6210144" y="4676775"/>
            <a:ext cx="5314817" cy="2790824"/>
          </a:xfrm>
          <a:prstGeom prst="roundRect">
            <a:avLst>
              <a:gd name="adj" fmla="val 6825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457788" y="491490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553036" y="5080552"/>
            <a:ext cx="266693" cy="14494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7067373" y="5010149"/>
            <a:ext cx="1390615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Business Goal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57788" y="5629275"/>
            <a:ext cx="4838579" cy="285750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78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Brand awareness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→ TikTok/Instagram</a:t>
            </a:r>
          </a:p>
        </p:txBody>
      </p: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457788" y="5671857"/>
            <a:ext cx="190495" cy="162485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6457788" y="6029325"/>
            <a:ext cx="4838579" cy="285750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78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Lead generation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→ Facebook/LinkedIn</a:t>
            </a:r>
          </a:p>
        </p:txBody>
      </p:sp>
      <p:pic>
        <p:nvPicPr>
          <p:cNvPr id="48" name="Picture 47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457788" y="6071907"/>
            <a:ext cx="190495" cy="162485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6457788" y="6429375"/>
            <a:ext cx="4838579" cy="285750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78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Direct sales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→ WhatsApp/Facebook</a:t>
            </a:r>
          </a:p>
        </p:txBody>
      </p:sp>
      <p:pic>
        <p:nvPicPr>
          <p:cNvPr id="50" name="Picture 49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457788" y="6471957"/>
            <a:ext cx="190495" cy="162485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6457788" y="6829425"/>
            <a:ext cx="4838579" cy="285750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780"/>
              </a:spcAft>
            </a:pP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Customer support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→ WhatsApp</a:t>
            </a:r>
          </a:p>
        </p:txBody>
      </p:sp>
      <p:pic>
        <p:nvPicPr>
          <p:cNvPr id="52" name="Picture 51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457788" y="6872007"/>
            <a:ext cx="190495" cy="162485"/>
          </a:xfrm>
          <a:prstGeom prst="rect">
            <a:avLst/>
          </a:prstGeom>
        </p:spPr>
      </p:pic>
      <p:sp>
        <p:nvSpPr>
          <p:cNvPr id="53" name="Rounded Rectangle 52"/>
          <p:cNvSpPr/>
          <p:nvPr/>
        </p:nvSpPr>
        <p:spPr>
          <a:xfrm>
            <a:off x="666733" y="7705724"/>
            <a:ext cx="10858228" cy="1514475"/>
          </a:xfrm>
          <a:prstGeom prst="roundRect">
            <a:avLst>
              <a:gd name="adj" fmla="val 5031"/>
            </a:avLst>
          </a:prstGeom>
          <a:solidFill>
            <a:srgbClr val="E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 Same Side Corner Rectangle 53"/>
          <p:cNvSpPr/>
          <p:nvPr/>
        </p:nvSpPr>
        <p:spPr>
          <a:xfrm rot="16200000">
            <a:off x="-7954" y="8380411"/>
            <a:ext cx="1514475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6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904852" y="7913369"/>
            <a:ext cx="228594" cy="194309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1228694" y="7905749"/>
            <a:ext cx="1162020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Real Case Study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04852" y="8220074"/>
            <a:ext cx="10429614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07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Bakery Business</a:t>
            </a: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tried </a:t>
            </a:r>
            <a:r>
              <a:rPr sz="107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LinkedIn</a:t>
            </a: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→ No results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04852" y="8515350"/>
            <a:ext cx="10429614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Switched to </a:t>
            </a:r>
            <a:r>
              <a:rPr sz="107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Facebook</a:t>
            </a: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→ More engagement and orders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04852" y="8810625"/>
            <a:ext cx="10429614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Reason:</a:t>
            </a: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Customers visit Facebook for food, offers, and local businesses — not LinkedIn.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Why Facebook Is the Core Platform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143000"/>
            <a:ext cx="6286342" cy="638175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1950"/>
              </a:spcAft>
            </a:pPr>
            <a:r>
              <a:rPr sz="143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Facebook is not just a platform — it is a </a:t>
            </a:r>
            <a:r>
              <a:rPr sz="143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complete business ecosystem</a:t>
            </a:r>
            <a:r>
              <a:rPr sz="143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66733" y="2066924"/>
            <a:ext cx="3047923" cy="1171575"/>
          </a:xfrm>
          <a:prstGeom prst="roundRect">
            <a:avLst>
              <a:gd name="adj" fmla="val 13008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57228" y="225742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962000" y="2423077"/>
            <a:ext cx="266693" cy="1449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76338" y="2257425"/>
            <a:ext cx="2047823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Audience Size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76338" y="2571750"/>
            <a:ext cx="2047823" cy="4762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All age groups • Parents • Students • Professionals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05152" y="2066924"/>
            <a:ext cx="3047923" cy="1171575"/>
          </a:xfrm>
          <a:prstGeom prst="roundRect">
            <a:avLst>
              <a:gd name="adj" fmla="val 13008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095647" y="225742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4200419" y="2379593"/>
            <a:ext cx="266693" cy="2319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14757" y="2257425"/>
            <a:ext cx="2047823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Advertising Power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14757" y="2571750"/>
            <a:ext cx="2047823" cy="4762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Detailed targeting • Small budget friendly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6733" y="3438525"/>
            <a:ext cx="3047923" cy="1419225"/>
          </a:xfrm>
          <a:prstGeom prst="roundRect">
            <a:avLst>
              <a:gd name="adj" fmla="val 10738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57228" y="362902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962000" y="3762789"/>
            <a:ext cx="266693" cy="20872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476338" y="3629025"/>
            <a:ext cx="2047823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Business Tools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76338" y="3943350"/>
            <a:ext cx="2047823" cy="72390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Page insights • Message automation • Catalog and CTA buttons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05152" y="3438525"/>
            <a:ext cx="3047923" cy="1419225"/>
          </a:xfrm>
          <a:prstGeom prst="roundRect">
            <a:avLst>
              <a:gd name="adj" fmla="val 10738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4095647" y="362902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4200419" y="3754092"/>
            <a:ext cx="266693" cy="22611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714757" y="3629025"/>
            <a:ext cx="2047823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Integration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14757" y="3943350"/>
            <a:ext cx="2047823" cy="4762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One ad → Facebook + Instagram + WhatsApp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66733" y="5038724"/>
            <a:ext cx="6286342" cy="1638299"/>
          </a:xfrm>
          <a:prstGeom prst="roundRect">
            <a:avLst>
              <a:gd name="adj" fmla="val 9302"/>
            </a:avLst>
          </a:prstGeom>
          <a:solidFill>
            <a:srgbClr val="E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04852" y="5276850"/>
            <a:ext cx="581010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Facebook Business Ecosystem Includes: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904852" y="5317807"/>
            <a:ext cx="228594" cy="165734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904852" y="5657850"/>
            <a:ext cx="1552536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04852" y="5657850"/>
            <a:ext cx="1552536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95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Facebook Pages</a:t>
            </a: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1047723" y="5760166"/>
            <a:ext cx="171445" cy="138266"/>
          </a:xfrm>
          <a:prstGeom prst="rect">
            <a:avLst/>
          </a:prstGeom>
        </p:spPr>
      </p:pic>
      <p:sp>
        <p:nvSpPr>
          <p:cNvPr id="31" name="Rounded Rectangle 30"/>
          <p:cNvSpPr/>
          <p:nvPr/>
        </p:nvSpPr>
        <p:spPr>
          <a:xfrm>
            <a:off x="2552636" y="5657850"/>
            <a:ext cx="1638259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52636" y="5657850"/>
            <a:ext cx="163825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95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Facebook Groups</a:t>
            </a: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2695507" y="5779524"/>
            <a:ext cx="171445" cy="99551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4295667" y="5657850"/>
            <a:ext cx="1809704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295667" y="5657850"/>
            <a:ext cx="1809704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95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Meta Business Suite</a:t>
            </a:r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4438539" y="5760166"/>
            <a:ext cx="171445" cy="138266"/>
          </a:xfrm>
          <a:prstGeom prst="rect">
            <a:avLst/>
          </a:prstGeom>
        </p:spPr>
      </p:pic>
      <p:sp>
        <p:nvSpPr>
          <p:cNvPr id="37" name="Rounded Rectangle 36"/>
          <p:cNvSpPr/>
          <p:nvPr/>
        </p:nvSpPr>
        <p:spPr>
          <a:xfrm>
            <a:off x="904852" y="6095999"/>
            <a:ext cx="1352516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04852" y="6095999"/>
            <a:ext cx="1352516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95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Ads Manager</a:t>
            </a:r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1047723" y="6191403"/>
            <a:ext cx="171445" cy="152092"/>
          </a:xfrm>
          <a:prstGeom prst="rect">
            <a:avLst/>
          </a:prstGeom>
        </p:spPr>
      </p:pic>
      <p:sp>
        <p:nvSpPr>
          <p:cNvPr id="40" name="Rounded Rectangle 39"/>
          <p:cNvSpPr/>
          <p:nvPr/>
        </p:nvSpPr>
        <p:spPr>
          <a:xfrm>
            <a:off x="2352616" y="6095999"/>
            <a:ext cx="1171545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352616" y="6095999"/>
            <a:ext cx="1171545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95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Instagram</a:t>
            </a:r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11">
            <a:alphaModFix amt="100000"/>
          </a:blip>
          <a:stretch>
            <a:fillRect/>
          </a:stretch>
        </p:blipFill>
        <p:spPr>
          <a:xfrm>
            <a:off x="2495487" y="6198316"/>
            <a:ext cx="171445" cy="138266"/>
          </a:xfrm>
          <a:prstGeom prst="rect">
            <a:avLst/>
          </a:prstGeom>
        </p:spPr>
      </p:pic>
      <p:sp>
        <p:nvSpPr>
          <p:cNvPr id="43" name="Rounded Rectangle 42"/>
          <p:cNvSpPr/>
          <p:nvPr/>
        </p:nvSpPr>
        <p:spPr>
          <a:xfrm>
            <a:off x="3619409" y="6095999"/>
            <a:ext cx="1171545" cy="342900"/>
          </a:xfrm>
          <a:prstGeom prst="roundRect">
            <a:avLst>
              <a:gd name="adj" fmla="val 1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619409" y="6095999"/>
            <a:ext cx="1171545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95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WhatsApp</a:t>
            </a:r>
          </a:p>
        </p:txBody>
      </p:sp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12">
            <a:alphaModFix amt="100000"/>
          </a:blip>
          <a:stretch>
            <a:fillRect/>
          </a:stretch>
        </p:blipFill>
        <p:spPr>
          <a:xfrm>
            <a:off x="3762280" y="6192786"/>
            <a:ext cx="171445" cy="149327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7334066" y="1143000"/>
            <a:ext cx="4190895" cy="2667000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7334066" y="5495924"/>
            <a:ext cx="4190895" cy="1181099"/>
          </a:xfrm>
          <a:prstGeom prst="roundRect">
            <a:avLst>
              <a:gd name="adj" fmla="val 12903"/>
            </a:avLst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524561" y="5686425"/>
            <a:ext cx="3809904" cy="2286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Teaching Insight</a:t>
            </a: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14">
            <a:alphaModFix amt="100000"/>
          </a:blip>
          <a:stretch>
            <a:fillRect/>
          </a:stretch>
        </p:blipFill>
        <p:spPr>
          <a:xfrm>
            <a:off x="7524561" y="5703569"/>
            <a:ext cx="228594" cy="194309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7524561" y="6010274"/>
            <a:ext cx="3809904" cy="4762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If a student learns </a:t>
            </a:r>
            <a:r>
              <a:rPr sz="1076" b="1">
                <a:solidFill>
                  <a:srgbClr val="A3C9FF"/>
                </a:solidFill>
                <a:latin typeface="Source Sans Pro"/>
                <a:rFonts ascii="Source Sans Pro" hAnsi="Source Sans Pro" eastAsia="Source Sans Pro" cs="Source Sans Pro"/>
              </a:rPr>
              <a:t>Facebook marketing</a:t>
            </a:r>
            <a:r>
              <a:rPr sz="107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properly, learning </a:t>
            </a:r>
            <a:r>
              <a:rPr sz="1076" b="1">
                <a:solidFill>
                  <a:srgbClr val="A3C9FF"/>
                </a:solidFill>
                <a:latin typeface="Source Sans Pro"/>
                <a:rFonts ascii="Source Sans Pro" hAnsi="Source Sans Pro" eastAsia="Source Sans Pro" cs="Source Sans Pro"/>
              </a:rPr>
              <a:t>other platforms</a:t>
            </a:r>
            <a:r>
              <a:rPr sz="107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becomes easy.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Facebook Algorithm - How It 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143000"/>
            <a:ext cx="6286342" cy="5905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1625"/>
              </a:spcAft>
            </a:pPr>
            <a:r>
              <a:rPr sz="131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What Is an Algorithm? A system that decides: </a:t>
            </a:r>
            <a:r>
              <a:rPr sz="131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Which post appears</a:t>
            </a:r>
            <a:r>
              <a:rPr sz="131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, </a:t>
            </a:r>
            <a:r>
              <a:rPr sz="131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To whom</a:t>
            </a:r>
            <a:r>
              <a:rPr sz="131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, and </a:t>
            </a:r>
            <a:r>
              <a:rPr sz="131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How often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66733" y="1971675"/>
            <a:ext cx="6286342" cy="1019174"/>
          </a:xfrm>
          <a:prstGeom prst="roundRect">
            <a:avLst>
              <a:gd name="adj" fmla="val 14953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57228" y="223837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962000" y="2361992"/>
            <a:ext cx="266693" cy="2290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76338" y="2114550"/>
            <a:ext cx="5286242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Engagement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76338" y="2400300"/>
            <a:ext cx="5286242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49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Likes • Comments • Shares • Saves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76338" y="2619374"/>
            <a:ext cx="5286242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49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More engagement = more reach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6733" y="3124200"/>
            <a:ext cx="6286342" cy="1019174"/>
          </a:xfrm>
          <a:prstGeom prst="roundRect">
            <a:avLst>
              <a:gd name="adj" fmla="val 14953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57228" y="340042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962000" y="3525492"/>
            <a:ext cx="266693" cy="22611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76338" y="3267075"/>
            <a:ext cx="5286242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Watch 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76338" y="3552825"/>
            <a:ext cx="5286242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49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Videos and Reels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76338" y="3781424"/>
            <a:ext cx="5286242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49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Longer watch = better performance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6733" y="4286250"/>
            <a:ext cx="6286342" cy="1019174"/>
          </a:xfrm>
          <a:prstGeom prst="roundRect">
            <a:avLst>
              <a:gd name="adj" fmla="val 14953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57228" y="456247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962000" y="4691890"/>
            <a:ext cx="266693" cy="21741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476338" y="4429125"/>
            <a:ext cx="5286242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Relevance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76338" y="4714875"/>
            <a:ext cx="5286242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49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Does the user care about this content?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76338" y="4943475"/>
            <a:ext cx="5286242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49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Past behavior matters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6733" y="5448300"/>
            <a:ext cx="6286342" cy="790574"/>
          </a:xfrm>
          <a:prstGeom prst="roundRect">
            <a:avLst>
              <a:gd name="adj" fmla="val 19277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57228" y="5610224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962000" y="5735292"/>
            <a:ext cx="266693" cy="22611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476338" y="5591175"/>
            <a:ext cx="5286242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Consistency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76338" y="5876925"/>
            <a:ext cx="5286242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49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Regular posting • Same topic/niche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66733" y="6477000"/>
            <a:ext cx="6286342" cy="1657350"/>
          </a:xfrm>
          <a:prstGeom prst="roundRect">
            <a:avLst>
              <a:gd name="adj" fmla="val 9195"/>
            </a:avLst>
          </a:prstGeom>
          <a:solidFill>
            <a:srgbClr val="E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57228" y="6667499"/>
            <a:ext cx="5905352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Algorithm Myth Busting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857228" y="6694170"/>
            <a:ext cx="228594" cy="194309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857228" y="7062507"/>
            <a:ext cx="190495" cy="16248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142971" y="7048500"/>
            <a:ext cx="2705032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49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Hashtags alone don't guarantee reach</a:t>
            </a: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857228" y="7405407"/>
            <a:ext cx="190495" cy="16248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142971" y="7391399"/>
            <a:ext cx="2590735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49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Posting daily does not mean success</a:t>
            </a:r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857228" y="7738782"/>
            <a:ext cx="190495" cy="16248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142971" y="7724774"/>
            <a:ext cx="1619209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49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Valuable content wins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334066" y="1143000"/>
            <a:ext cx="4190895" cy="2667000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7334066" y="6238874"/>
            <a:ext cx="4190895" cy="1904999"/>
          </a:xfrm>
          <a:prstGeom prst="roundRect">
            <a:avLst>
              <a:gd name="adj" fmla="val 8000"/>
            </a:avLst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24561" y="6429375"/>
            <a:ext cx="3809904" cy="2286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Case Study</a:t>
            </a: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7524561" y="6460807"/>
            <a:ext cx="228594" cy="165734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7524561" y="6753224"/>
            <a:ext cx="380990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Same Content, Different Reach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524561" y="6991350"/>
            <a:ext cx="380990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Image post → Low reach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524561" y="7229475"/>
            <a:ext cx="380990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Reel with same message → High reach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524561" y="7467599"/>
            <a:ext cx="3809904" cy="4762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A3C9FF"/>
                </a:solidFill>
                <a:latin typeface="Source Sans Pro"/>
                <a:rFonts ascii="Source Sans Pro" hAnsi="Source Sans Pro" eastAsia="Source Sans Pro" cs="Source Sans Pro"/>
              </a:rPr>
              <a:t>Reason:</a:t>
            </a:r>
            <a:r>
              <a:rPr sz="107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Facebook promotes formats that keep users watching.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Audience Targeting - The Backbone of Social Media Marketing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143000"/>
            <a:ext cx="6286342" cy="5905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1625"/>
              </a:spcAft>
            </a:pPr>
            <a:r>
              <a:rPr sz="131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What Is Audience Targeting? </a:t>
            </a:r>
            <a:r>
              <a:rPr sz="1315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Showing content or ads only to people who are likely to be interested.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66733" y="1971675"/>
            <a:ext cx="6286342" cy="1228725"/>
          </a:xfrm>
          <a:prstGeom prst="roundRect">
            <a:avLst>
              <a:gd name="adj" fmla="val 12403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57228" y="2162174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56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962000" y="2304635"/>
            <a:ext cx="266693" cy="191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76338" y="2162174"/>
            <a:ext cx="5286242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Demographic Targeting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76338" y="2476499"/>
            <a:ext cx="5286242" cy="1904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Age • Gender • Location • Education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76338" y="2743200"/>
            <a:ext cx="800079" cy="266699"/>
          </a:xfrm>
          <a:prstGeom prst="roundRect">
            <a:avLst>
              <a:gd name="adj" fmla="val 107142"/>
            </a:avLst>
          </a:prstGeom>
          <a:solidFill>
            <a:srgbClr val="0056B3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76338" y="2743200"/>
            <a:ext cx="80007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Age 18-30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52616" y="2743200"/>
            <a:ext cx="657208" cy="266699"/>
          </a:xfrm>
          <a:prstGeom prst="roundRect">
            <a:avLst>
              <a:gd name="adj" fmla="val 107142"/>
            </a:avLst>
          </a:prstGeom>
          <a:solidFill>
            <a:srgbClr val="0056B3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352616" y="2743200"/>
            <a:ext cx="657208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Female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086022" y="2743200"/>
            <a:ext cx="952476" cy="266699"/>
          </a:xfrm>
          <a:prstGeom prst="roundRect">
            <a:avLst>
              <a:gd name="adj" fmla="val 107142"/>
            </a:avLst>
          </a:prstGeom>
          <a:solidFill>
            <a:srgbClr val="0056B3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086022" y="2743200"/>
            <a:ext cx="952476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Urban areas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66733" y="3343275"/>
            <a:ext cx="6286342" cy="1228725"/>
          </a:xfrm>
          <a:prstGeom prst="roundRect">
            <a:avLst>
              <a:gd name="adj" fmla="val 12403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57228" y="3533774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56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962000" y="3663190"/>
            <a:ext cx="266693" cy="21741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476338" y="3533774"/>
            <a:ext cx="5286242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Interest-Based Targeting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76338" y="3848099"/>
            <a:ext cx="5286242" cy="1904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Hobbies • Pages liked • Online behavior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476338" y="4114800"/>
            <a:ext cx="904852" cy="266699"/>
          </a:xfrm>
          <a:prstGeom prst="roundRect">
            <a:avLst>
              <a:gd name="adj" fmla="val 107142"/>
            </a:avLst>
          </a:prstGeom>
          <a:solidFill>
            <a:srgbClr val="0056B3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76338" y="4114800"/>
            <a:ext cx="904852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Tech lovers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457388" y="4114800"/>
            <a:ext cx="1400139" cy="266699"/>
          </a:xfrm>
          <a:prstGeom prst="roundRect">
            <a:avLst>
              <a:gd name="adj" fmla="val 107142"/>
            </a:avLst>
          </a:prstGeom>
          <a:solidFill>
            <a:srgbClr val="0056B3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457388" y="4114800"/>
            <a:ext cx="140013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Fitness enthusiasts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933726" y="4114800"/>
            <a:ext cx="1152496" cy="266699"/>
          </a:xfrm>
          <a:prstGeom prst="roundRect">
            <a:avLst>
              <a:gd name="adj" fmla="val 107142"/>
            </a:avLst>
          </a:prstGeom>
          <a:solidFill>
            <a:srgbClr val="0056B3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933726" y="4114800"/>
            <a:ext cx="1152496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Travel bloggers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66733" y="4714875"/>
            <a:ext cx="6286342" cy="1228725"/>
          </a:xfrm>
          <a:prstGeom prst="roundRect">
            <a:avLst>
              <a:gd name="adj" fmla="val 12403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857228" y="490537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56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962000" y="5039139"/>
            <a:ext cx="266693" cy="208721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476338" y="4905375"/>
            <a:ext cx="5286242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Behavioral Targeting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76338" y="5219700"/>
            <a:ext cx="5286242" cy="1904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Online shopping behavior • Device usage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476338" y="5486400"/>
            <a:ext cx="1390615" cy="266699"/>
          </a:xfrm>
          <a:prstGeom prst="roundRect">
            <a:avLst>
              <a:gd name="adj" fmla="val 107142"/>
            </a:avLst>
          </a:prstGeom>
          <a:solidFill>
            <a:srgbClr val="0056B3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476338" y="5486400"/>
            <a:ext cx="1390615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Frequent shoppers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943151" y="5486400"/>
            <a:ext cx="990575" cy="266699"/>
          </a:xfrm>
          <a:prstGeom prst="roundRect">
            <a:avLst>
              <a:gd name="adj" fmla="val 107142"/>
            </a:avLst>
          </a:prstGeom>
          <a:solidFill>
            <a:srgbClr val="0056B3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943151" y="5486400"/>
            <a:ext cx="990575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Mobile users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009924" y="5486400"/>
            <a:ext cx="1314417" cy="266699"/>
          </a:xfrm>
          <a:prstGeom prst="roundRect">
            <a:avLst>
              <a:gd name="adj" fmla="val 107142"/>
            </a:avLst>
          </a:prstGeom>
          <a:solidFill>
            <a:srgbClr val="0056B3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009924" y="5486400"/>
            <a:ext cx="1314417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Recent purchases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66733" y="6181724"/>
            <a:ext cx="6286342" cy="1676400"/>
          </a:xfrm>
          <a:prstGeom prst="roundRect">
            <a:avLst>
              <a:gd name="adj" fmla="val 9090"/>
            </a:avLst>
          </a:prstGeom>
          <a:solidFill>
            <a:srgbClr val="E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57228" y="6372225"/>
            <a:ext cx="5905352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Buyer vs User Concept (Very Important)</a:t>
            </a:r>
            <a:r>
              <a:rPr sz="1196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857228" y="6403657"/>
            <a:ext cx="228594" cy="165734"/>
          </a:xfrm>
          <a:prstGeom prst="rect">
            <a:avLst/>
          </a:prstGeom>
        </p:spPr>
      </p:pic>
      <p:sp>
        <p:nvSpPr>
          <p:cNvPr id="41" name="Rounded Rectangle 40"/>
          <p:cNvSpPr/>
          <p:nvPr/>
        </p:nvSpPr>
        <p:spPr>
          <a:xfrm>
            <a:off x="857228" y="6753224"/>
            <a:ext cx="2886002" cy="914400"/>
          </a:xfrm>
          <a:prstGeom prst="roundRect">
            <a:avLst>
              <a:gd name="adj" fmla="val 1666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1000099" y="6921817"/>
            <a:ext cx="228594" cy="177164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304892" y="6896099"/>
            <a:ext cx="342891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User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0099" y="7315200"/>
            <a:ext cx="2600259" cy="2095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Student who attends the course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886102" y="6753224"/>
            <a:ext cx="2886002" cy="914400"/>
          </a:xfrm>
          <a:prstGeom prst="roundRect">
            <a:avLst>
              <a:gd name="adj" fmla="val 1666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4019449" y="6927532"/>
            <a:ext cx="228594" cy="165734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4241" y="6896099"/>
            <a:ext cx="447663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E53935"/>
                </a:solidFill>
                <a:latin typeface="Source Sans Pro"/>
                <a:rFonts ascii="Source Sans Pro" hAnsi="Source Sans Pro" eastAsia="Source Sans Pro" cs="Source Sans Pro"/>
              </a:rPr>
              <a:t>Buyer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019449" y="7315200"/>
            <a:ext cx="2600259" cy="2095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Parent who pays fees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334066" y="1143000"/>
            <a:ext cx="4190895" cy="26670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7334066" y="6191250"/>
            <a:ext cx="4190895" cy="1666874"/>
          </a:xfrm>
          <a:prstGeom prst="roundRect">
            <a:avLst>
              <a:gd name="adj" fmla="val 9142"/>
            </a:avLst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524561" y="6381749"/>
            <a:ext cx="3809904" cy="2286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Case Study</a:t>
            </a: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52" name="Picture 51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7524561" y="6413182"/>
            <a:ext cx="228594" cy="165734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7524561" y="6705600"/>
            <a:ext cx="380990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Online Course Ads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524561" y="6943725"/>
            <a:ext cx="380990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Targeted students → Likes but no sales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524561" y="7191375"/>
            <a:ext cx="380990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Targeted parents → Fewer clicks, more admissions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524561" y="7429500"/>
            <a:ext cx="380990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A3C9FF"/>
                </a:solidFill>
                <a:latin typeface="Source Sans Pro"/>
                <a:rFonts ascii="Source Sans Pro" hAnsi="Source Sans Pro" eastAsia="Source Sans Pro" cs="Source Sans Pro"/>
              </a:rPr>
              <a:t>Lesson:</a:t>
            </a:r>
            <a:r>
              <a:rPr sz="107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Always target the decision maker.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Key Takeaways for Students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238249"/>
            <a:ext cx="10858228" cy="1143000"/>
          </a:xfrm>
          <a:prstGeom prst="roundRect">
            <a:avLst>
              <a:gd name="adj" fmla="val 20000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476" y="1476375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202504" y="1638299"/>
            <a:ext cx="2166676" cy="342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57328" y="1485900"/>
            <a:ext cx="9381890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43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Strategic Approach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57328" y="1866899"/>
            <a:ext cx="9381890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Social media marketing is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strategic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, not random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66733" y="2667000"/>
            <a:ext cx="10858228" cy="1143000"/>
          </a:xfrm>
          <a:prstGeom prst="roundRect">
            <a:avLst>
              <a:gd name="adj" fmla="val 20000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52476" y="2905124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1114397" y="3078874"/>
            <a:ext cx="342891" cy="31925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57328" y="2914650"/>
            <a:ext cx="9381890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43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Platform Selection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57328" y="3295650"/>
            <a:ext cx="9381890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Platform selection decides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success or failure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6733" y="4095749"/>
            <a:ext cx="10858228" cy="1143000"/>
          </a:xfrm>
          <a:prstGeom prst="roundRect">
            <a:avLst>
              <a:gd name="adj" fmla="val 20000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52476" y="4333875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1114397" y="4540140"/>
            <a:ext cx="342891" cy="25421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857328" y="4343400"/>
            <a:ext cx="9381890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43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Facebook Foundation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57328" y="4724399"/>
            <a:ext cx="9381890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Facebook is the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strongest foundation platform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6733" y="5524499"/>
            <a:ext cx="10858228" cy="1143000"/>
          </a:xfrm>
          <a:prstGeom prst="roundRect">
            <a:avLst>
              <a:gd name="adj" fmla="val 20000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52476" y="5762625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1114397" y="5936374"/>
            <a:ext cx="342891" cy="31925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857328" y="5772150"/>
            <a:ext cx="9381890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43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Algorithm Focus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57328" y="6153149"/>
            <a:ext cx="9381890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Algorithm rewards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value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, not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6733" y="6953249"/>
            <a:ext cx="10858228" cy="1143000"/>
          </a:xfrm>
          <a:prstGeom prst="roundRect">
            <a:avLst>
              <a:gd name="adj" fmla="val 20000"/>
            </a:avLst>
          </a:prstGeom>
          <a:solidFill>
            <a:srgbClr val="F5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52476" y="7191375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1114397" y="7418332"/>
            <a:ext cx="342891" cy="21283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857328" y="7200900"/>
            <a:ext cx="9381890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435" b="1">
                <a:solidFill>
                  <a:srgbClr val="003087"/>
                </a:solidFill>
                <a:latin typeface="Source Sans Pro"/>
                <a:rFonts ascii="Source Sans Pro" hAnsi="Source Sans Pro" eastAsia="Source Sans Pro" cs="Source Sans Pro"/>
              </a:rPr>
              <a:t>Audience Targeting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57328" y="7581899"/>
            <a:ext cx="9381890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Correct audience targeting </a:t>
            </a:r>
            <a:r>
              <a:rPr sz="1196" b="1">
                <a:solidFill>
                  <a:srgbClr val="0056B3"/>
                </a:solidFill>
                <a:latin typeface="Source Sans Pro"/>
                <a:rFonts ascii="Source Sans Pro" hAnsi="Source Sans Pro" eastAsia="Source Sans Pro" cs="Source Sans Pro"/>
              </a:rPr>
              <a:t>saves money and time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6733" y="8381999"/>
            <a:ext cx="10858228" cy="819149"/>
          </a:xfrm>
          <a:prstGeom prst="roundRect">
            <a:avLst>
              <a:gd name="adj" fmla="val 27906"/>
            </a:avLst>
          </a:prstGeom>
          <a:solidFill>
            <a:srgbClr val="003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952476" y="8646729"/>
            <a:ext cx="342891" cy="289691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485862" y="8648699"/>
            <a:ext cx="8905652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Master social media marketing by focusing on </a:t>
            </a:r>
            <a:r>
              <a:rPr sz="1315" b="1">
                <a:solidFill>
                  <a:srgbClr val="A3C9FF"/>
                </a:solidFill>
                <a:latin typeface="Source Sans Pro"/>
                <a:rFonts ascii="Source Sans Pro" hAnsi="Source Sans Pro" eastAsia="Source Sans Pro" cs="Source Sans Pro"/>
              </a:rPr>
              <a:t>strategy</a:t>
            </a:r>
            <a:r>
              <a:rPr sz="131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, </a:t>
            </a:r>
            <a:r>
              <a:rPr sz="1315" b="1">
                <a:solidFill>
                  <a:srgbClr val="A3C9FF"/>
                </a:solidFill>
                <a:latin typeface="Source Sans Pro"/>
                <a:rFonts ascii="Source Sans Pro" hAnsi="Source Sans Pro" eastAsia="Source Sans Pro" cs="Source Sans Pro"/>
              </a:rPr>
              <a:t>platform selection</a:t>
            </a:r>
            <a:r>
              <a:rPr sz="131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, and </a:t>
            </a:r>
            <a:r>
              <a:rPr sz="1315" b="1">
                <a:solidFill>
                  <a:srgbClr val="A3C9FF"/>
                </a:solidFill>
                <a:latin typeface="Source Sans Pro"/>
                <a:rFonts ascii="Source Sans Pro" hAnsi="Source Sans Pro" eastAsia="Source Sans Pro" cs="Source Sans Pro"/>
              </a:rPr>
              <a:t>audience targeting</a:t>
            </a:r>
            <a:r>
              <a:rPr sz="131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