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34.png"/><Relationship Id="rId13" Type="http://schemas.openxmlformats.org/officeDocument/2006/relationships/image" Target="../media/image3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833AB4"/>
            </a:gs>
            <a:gs pos="50000">
              <a:srgbClr val="FD1D1D"/>
            </a:gs>
            <a:gs pos="100000">
              <a:srgbClr val="FCB045"/>
            </a:gs>
          </a:gsLst>
          <a:lin scaled="0" ang="81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5714857" y="2005166"/>
            <a:ext cx="761980" cy="5807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3941" y="3000375"/>
            <a:ext cx="9543811" cy="14668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lnSpc>
                <a:spcPts val="4940"/>
              </a:lnSpc>
              <a:spcBef>
                <a:spcPts val="0"/>
              </a:spcBef>
              <a:spcAft>
                <a:spcPts val="1300"/>
              </a:spcAft>
            </a:pPr>
            <a:r>
              <a:rPr sz="3827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Instagram Marketing</a:t>
            </a:r>
            <a:r>
              <a:rPr sz="1104"/>
              <a:t>
</a:t>
            </a:r>
            <a:r>
              <a:rPr sz="3827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Importance, Integration &amp; Audience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19609" y="4648200"/>
            <a:ext cx="962000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Lecture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gradFill rotWithShape="1">
            <a:gsLst>
              <a:gs pos="0">
                <a:srgbClr val="833AB4"/>
              </a:gs>
              <a:gs pos="5000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Introduction to Instagram as a Marketing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619250"/>
            <a:ext cx="5238619" cy="238124"/>
          </a:xfrm>
          <a:prstGeom prst="rect">
            <a:avLst/>
          </a:prstGeom>
          <a:noFill/>
        </p:spPr>
        <p:txBody>
          <a:bodyPr wrap="non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95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Visual-first social media platform owned by Meta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643538"/>
            <a:ext cx="228594" cy="1800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6733" y="2143125"/>
            <a:ext cx="5238619" cy="476249"/>
          </a:xfrm>
          <a:prstGeom prst="rect">
            <a:avLst/>
          </a:prstGeom>
          <a:noFill/>
        </p:spPr>
        <p:txBody>
          <a:bodyPr wrap="squar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95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Connects businesses through images, videos, stories, reels, and DMs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2160270"/>
            <a:ext cx="228594" cy="1943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6733" y="2905124"/>
            <a:ext cx="5238619" cy="476249"/>
          </a:xfrm>
          <a:prstGeom prst="rect">
            <a:avLst/>
          </a:prstGeom>
          <a:noFill/>
        </p:spPr>
        <p:txBody>
          <a:bodyPr wrap="square" anchor="ctr" lIns="182880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1950"/>
              </a:spcAft>
            </a:pP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04"/>
              <a:t> 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Beyond fashion/influencers: brand awareness, lead generation, direct sales, community building</a:t>
            </a:r>
            <a:r>
              <a:rPr sz="1196" b="0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 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2956559"/>
            <a:ext cx="228594" cy="12572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86342" y="2038349"/>
            <a:ext cx="5238619" cy="38195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86342" y="2038349"/>
            <a:ext cx="5238619" cy="38195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Image failed to load:</a:t>
            </a:r>
          </a:p>
          <a:p>
            <a:r>
              <a:t>https://sfile.chatglm.cn/images-ppt/ba7d4bfd7185.p...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gradFill rotWithShape="1">
            <a:gsLst>
              <a:gs pos="0">
                <a:srgbClr val="833AB4"/>
              </a:gs>
              <a:gs pos="5000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Why Have an Instagram Business Account?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2381250"/>
          </a:xfrm>
          <a:prstGeom prst="roundRect">
            <a:avLst>
              <a:gd name="adj" fmla="val 9600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52476" y="1779984"/>
            <a:ext cx="380990" cy="2500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2476" y="2276474"/>
            <a:ext cx="471475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Where Attention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476" y="2638425"/>
            <a:ext cx="471475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Users spend significant time on Instagram daily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8719" y="1428750"/>
            <a:ext cx="5286242" cy="2381250"/>
          </a:xfrm>
          <a:prstGeom prst="roundRect">
            <a:avLst>
              <a:gd name="adj" fmla="val 9600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524461" y="1726406"/>
            <a:ext cx="380990" cy="3571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461" y="2276474"/>
            <a:ext cx="471475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Visual Trust &amp; Brand Image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4461" y="2638425"/>
            <a:ext cx="471475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Builds credibility through real photos and videos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6733" y="4095749"/>
            <a:ext cx="5286242" cy="2381250"/>
          </a:xfrm>
          <a:prstGeom prst="roundRect">
            <a:avLst>
              <a:gd name="adj" fmla="val 9600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52476" y="4411265"/>
            <a:ext cx="380990" cy="3214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2476" y="4943475"/>
            <a:ext cx="471475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Direct Customer Communication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476" y="5305425"/>
            <a:ext cx="471475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DMs, story replies, comments for engagement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8719" y="4095749"/>
            <a:ext cx="5286242" cy="2381250"/>
          </a:xfrm>
          <a:prstGeom prst="roundRect">
            <a:avLst>
              <a:gd name="adj" fmla="val 9600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524461" y="4470796"/>
            <a:ext cx="380990" cy="20240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24461" y="4943475"/>
            <a:ext cx="471475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Cost-Effective Marketing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24461" y="5305425"/>
            <a:ext cx="471475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Organic reach + paid ads for any budget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gradFill rotWithShape="1">
            <a:gsLst>
              <a:gs pos="0">
                <a:srgbClr val="833AB4"/>
              </a:gs>
              <a:gs pos="5000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Why Connect Instagram with Facebook?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286242" cy="1857375"/>
          </a:xfrm>
          <a:prstGeom prst="roundRect">
            <a:avLst>
              <a:gd name="adj" fmla="val 12307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52476" y="1759148"/>
            <a:ext cx="380990" cy="2917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2476" y="2276474"/>
            <a:ext cx="471475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Unified Ad Management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476" y="2638425"/>
            <a:ext cx="471475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Run ads from one dashboard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8719" y="1428750"/>
            <a:ext cx="5286242" cy="1857375"/>
          </a:xfrm>
          <a:prstGeom prst="roundRect">
            <a:avLst>
              <a:gd name="adj" fmla="val 12307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524461" y="1788914"/>
            <a:ext cx="380990" cy="2321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461" y="2276474"/>
            <a:ext cx="471475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Advanced Audience Targeting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4461" y="2638425"/>
            <a:ext cx="471475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Access Facebook's deep audience data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6733" y="3571875"/>
            <a:ext cx="5286242" cy="1857375"/>
          </a:xfrm>
          <a:prstGeom prst="roundRect">
            <a:avLst>
              <a:gd name="adj" fmla="val 12307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52476" y="3887390"/>
            <a:ext cx="380990" cy="3214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2476" y="4419600"/>
            <a:ext cx="471475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Content Cross-Posting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476" y="4781549"/>
            <a:ext cx="471475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Share content automatically across platforms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8719" y="3571875"/>
            <a:ext cx="5286242" cy="1857375"/>
          </a:xfrm>
          <a:prstGeom prst="roundRect">
            <a:avLst>
              <a:gd name="adj" fmla="val 12307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524461" y="3869531"/>
            <a:ext cx="380990" cy="35718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24461" y="4419600"/>
            <a:ext cx="471475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Business Credibility &amp; Security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24461" y="4781549"/>
            <a:ext cx="4714757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Verified ownership and better recovery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1885" y="5715000"/>
            <a:ext cx="761980" cy="7619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33AB4"/>
              </a:gs>
              <a:gs pos="50000">
                <a:srgbClr val="FD1D1D"/>
              </a:gs>
              <a:gs pos="100000">
                <a:srgbClr val="FCB045"/>
              </a:gs>
            </a:gsLst>
            <a:lin scaled="0" ang="135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4762380" y="5948660"/>
            <a:ext cx="380990" cy="294679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24361" y="6076950"/>
            <a:ext cx="1142971" cy="38100"/>
          </a:xfrm>
          <a:prstGeom prst="rect">
            <a:avLst/>
          </a:prstGeom>
          <a:gradFill rotWithShape="1">
            <a:gsLst>
              <a:gs pos="0">
                <a:srgbClr val="833AB4"/>
              </a:gs>
              <a:gs pos="100000">
                <a:srgbClr val="1877F2"/>
              </a:gs>
            </a:gsLst>
            <a:lin scaled="0" ang="108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038699" y="6038849"/>
            <a:ext cx="114297" cy="1143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857828" y="5715000"/>
            <a:ext cx="761980" cy="761999"/>
          </a:xfrm>
          <a:prstGeom prst="roundRect">
            <a:avLst>
              <a:gd name="adj" fmla="val 50000"/>
            </a:avLst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7048323" y="5933777"/>
            <a:ext cx="380990" cy="3244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gradFill rotWithShape="1">
            <a:gsLst>
              <a:gs pos="0">
                <a:srgbClr val="833AB4"/>
              </a:gs>
              <a:gs pos="5000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Types of Audience on Instagram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497081"/>
            <a:ext cx="266693" cy="168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723" y="1428750"/>
            <a:ext cx="1114397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Age Groups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6733" y="1866899"/>
            <a:ext cx="2324041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33" y="1866899"/>
            <a:ext cx="2324041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18-24:</a:t>
            </a: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 Trend-driven users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05072" y="1866899"/>
            <a:ext cx="2304992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05072" y="1866899"/>
            <a:ext cx="2304992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25-34:</a:t>
            </a: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 Core buying group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6733" y="2409825"/>
            <a:ext cx="2162120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33" y="2409825"/>
            <a:ext cx="2162120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35-44:</a:t>
            </a: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 Business owners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43151" y="2409825"/>
            <a:ext cx="2076398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43151" y="2409825"/>
            <a:ext cx="2076398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45+:</a:t>
            </a: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 Growing segment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3167890"/>
            <a:ext cx="266693" cy="2174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47723" y="3124200"/>
            <a:ext cx="2000199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Audience by Interest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6733" y="3562349"/>
            <a:ext cx="1162020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9604" y="3657600"/>
            <a:ext cx="82865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Education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43051" y="3562349"/>
            <a:ext cx="1352516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5922" y="3657600"/>
            <a:ext cx="101914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E-commerce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09864" y="3562349"/>
            <a:ext cx="1523961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52736" y="3657600"/>
            <a:ext cx="1190595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Food &amp; Fitness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6733" y="4114800"/>
            <a:ext cx="1276318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9604" y="4210049"/>
            <a:ext cx="94295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Technology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057348" y="4114800"/>
            <a:ext cx="1485862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200219" y="4210049"/>
            <a:ext cx="1152496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Local Services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4858992"/>
            <a:ext cx="266693" cy="22611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47723" y="4829175"/>
            <a:ext cx="1504912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Buyer Behavior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66733" y="5267324"/>
            <a:ext cx="1581110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33" y="5267324"/>
            <a:ext cx="1581110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Discover</a:t>
            </a: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 brands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362140" y="5267324"/>
            <a:ext cx="1790655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362140" y="5267324"/>
            <a:ext cx="1790655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Research</a:t>
            </a: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 products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66733" y="5810249"/>
            <a:ext cx="1809704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6733" y="5810249"/>
            <a:ext cx="1809704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Impulse</a:t>
            </a: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 purchases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590735" y="5810249"/>
            <a:ext cx="2190695" cy="428625"/>
          </a:xfrm>
          <a:prstGeom prst="roundRect">
            <a:avLst>
              <a:gd name="adj" fmla="val 35555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590735" y="5810249"/>
            <a:ext cx="2190695" cy="42862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Prefer</a:t>
            </a: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 authentic brands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53136" y="1752599"/>
            <a:ext cx="2695507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975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Instagram User Demographics</a:t>
            </a:r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286342" y="2152650"/>
            <a:ext cx="5238619" cy="3809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gradFill rotWithShape="1">
            <a:gsLst>
              <a:gs pos="0">
                <a:srgbClr val="833AB4"/>
              </a:gs>
              <a:gs pos="5000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How Big Is Instagram?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733" y="1895474"/>
            <a:ext cx="5429114" cy="714375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3588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2+ Billion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33" y="2705099"/>
            <a:ext cx="4343291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Monthly active users worldwide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6733" y="3419474"/>
            <a:ext cx="2571685" cy="1152524"/>
          </a:xfrm>
          <a:prstGeom prst="roundRect">
            <a:avLst>
              <a:gd name="adj" fmla="val 19834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04852" y="3727938"/>
            <a:ext cx="304792" cy="1641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2516" y="3657600"/>
            <a:ext cx="1647783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Top 5 Platform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516" y="3952874"/>
            <a:ext cx="1647783" cy="38099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Most-used social media globally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4161" y="3419474"/>
            <a:ext cx="2571685" cy="1152524"/>
          </a:xfrm>
          <a:prstGeom prst="roundRect">
            <a:avLst>
              <a:gd name="adj" fmla="val 19834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3762280" y="3701561"/>
            <a:ext cx="304792" cy="2168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09944" y="3657600"/>
            <a:ext cx="1647783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Business Following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9944" y="3952874"/>
            <a:ext cx="1647783" cy="38099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Most users follow business accounts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4857750"/>
            <a:ext cx="2571685" cy="1152524"/>
          </a:xfrm>
          <a:prstGeom prst="roundRect">
            <a:avLst>
              <a:gd name="adj" fmla="val 19834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04852" y="5116390"/>
            <a:ext cx="304792" cy="26376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52516" y="5095874"/>
            <a:ext cx="1647783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Ad Reach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16" y="5391150"/>
            <a:ext cx="1647783" cy="38099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Hundreds of millions reachable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24161" y="4857750"/>
            <a:ext cx="2571685" cy="1152524"/>
          </a:xfrm>
          <a:prstGeom prst="roundRect">
            <a:avLst>
              <a:gd name="adj" fmla="val 19834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3762280" y="5119321"/>
            <a:ext cx="304792" cy="25790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09944" y="5095874"/>
            <a:ext cx="1647783" cy="2190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520"/>
              </a:spcAft>
            </a:pPr>
            <a:r>
              <a:rPr sz="107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Global Presence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09944" y="5391150"/>
            <a:ext cx="1647783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666666"/>
                </a:solidFill>
                <a:latin typeface="Source Sans Pro"/>
                <a:rFonts ascii="Source Sans Pro" hAnsi="Source Sans Pro" eastAsia="Source Sans Pro" cs="Source Sans Pro"/>
              </a:rPr>
              <a:t>Active in 190+ countries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57868" y="1819275"/>
            <a:ext cx="3105072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130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Social Media Platform Comparison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095847" y="2276474"/>
            <a:ext cx="5429114" cy="3809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gradFill rotWithShape="1">
            <a:gsLst>
              <a:gs pos="0">
                <a:srgbClr val="833AB4"/>
              </a:gs>
              <a:gs pos="5000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Instagram in the Marketing Funnel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5429114" cy="2095499"/>
          </a:xfrm>
          <a:prstGeom prst="roundRect">
            <a:avLst>
              <a:gd name="adj" fmla="val 10909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04852" y="166687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833AB4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1009624" y="1815133"/>
            <a:ext cx="266693" cy="1797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3961" y="1752599"/>
            <a:ext cx="1323941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833AB4"/>
                </a:solidFill>
                <a:latin typeface="Source Sans Pro"/>
                <a:rFonts ascii="Source Sans Pro" hAnsi="Source Sans Pro" eastAsia="Source Sans Pro" cs="Source Sans Pro"/>
              </a:rPr>
              <a:t>Top of Funnel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1523961" y="2335161"/>
            <a:ext cx="171445" cy="1493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0655" y="2286000"/>
            <a:ext cx="42861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Reels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1523961" y="2659011"/>
            <a:ext cx="171445" cy="1493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90655" y="2619374"/>
            <a:ext cx="1247743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Explore content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1523961" y="3026799"/>
            <a:ext cx="171445" cy="9955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90655" y="2952750"/>
            <a:ext cx="81912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Viral posts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3809999"/>
            <a:ext cx="5429114" cy="2095499"/>
          </a:xfrm>
          <a:prstGeom prst="roundRect">
            <a:avLst>
              <a:gd name="adj" fmla="val 10909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04852" y="404812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D1D1D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1009624" y="4181889"/>
            <a:ext cx="266693" cy="20872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3961" y="4133849"/>
            <a:ext cx="1628734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D1D1D"/>
                </a:solidFill>
                <a:latin typeface="Source Sans Pro"/>
                <a:rFonts ascii="Source Sans Pro" hAnsi="Source Sans Pro" eastAsia="Source Sans Pro" cs="Source Sans Pro"/>
              </a:rPr>
              <a:t>Middle of Funnel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1523961" y="4715028"/>
            <a:ext cx="171445" cy="1520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90655" y="4667249"/>
            <a:ext cx="552436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Stories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1523961" y="5045791"/>
            <a:ext cx="171445" cy="13826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90655" y="5000625"/>
            <a:ext cx="809604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Highlights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1523961" y="5388691"/>
            <a:ext cx="171445" cy="13826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790655" y="5334000"/>
            <a:ext cx="141918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Educational posts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6733" y="6191250"/>
            <a:ext cx="5429114" cy="2095499"/>
          </a:xfrm>
          <a:prstGeom prst="roundRect">
            <a:avLst>
              <a:gd name="adj" fmla="val 10909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04852" y="6429375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FCB045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1009624" y="6554442"/>
            <a:ext cx="266693" cy="22611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523961" y="6515100"/>
            <a:ext cx="1695407" cy="29527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CB045"/>
                </a:solidFill>
                <a:latin typeface="Source Sans Pro"/>
                <a:rFonts ascii="Source Sans Pro" hAnsi="Source Sans Pro" eastAsia="Source Sans Pro" cs="Source Sans Pro"/>
              </a:rPr>
              <a:t>Bottom of Funnel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1523961" y="7097661"/>
            <a:ext cx="171445" cy="14932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790655" y="7048500"/>
            <a:ext cx="333366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DMs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1523961" y="7421511"/>
            <a:ext cx="171445" cy="14932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790655" y="7381874"/>
            <a:ext cx="476238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Offers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3">
            <a:alphaModFix amt="100000"/>
          </a:blip>
          <a:stretch>
            <a:fillRect/>
          </a:stretch>
        </p:blipFill>
        <p:spPr>
          <a:xfrm>
            <a:off x="1523961" y="7775472"/>
            <a:ext cx="171445" cy="12720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790655" y="7715250"/>
            <a:ext cx="1485862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0">
                <a:solidFill>
                  <a:srgbClr val="555555"/>
                </a:solidFill>
                <a:latin typeface="Source Sans Pro"/>
                <a:rFonts ascii="Source Sans Pro" hAnsi="Source Sans Pro" eastAsia="Source Sans Pro" cs="Source Sans Pro"/>
              </a:rPr>
              <a:t>Testimonials &amp; Ads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610184" y="3095625"/>
            <a:ext cx="4400439" cy="1238249"/>
          </a:xfrm>
          <a:prstGeom prst="roundRect">
            <a:avLst>
              <a:gd name="adj" fmla="val 15384"/>
            </a:avLst>
          </a:prstGeom>
          <a:gradFill rotWithShape="1">
            <a:gsLst>
              <a:gs pos="0">
                <a:srgbClr val="833AB4"/>
              </a:gs>
              <a:gs pos="100000">
                <a:srgbClr val="A14DBD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394" y="3467100"/>
            <a:ext cx="1162020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AWARENESS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394" y="3771900"/>
            <a:ext cx="1162020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Reach &amp; Discovery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095947" y="4381499"/>
            <a:ext cx="3419389" cy="1238249"/>
          </a:xfrm>
          <a:prstGeom prst="roundRect">
            <a:avLst>
              <a:gd name="adj" fmla="val 15384"/>
            </a:avLst>
          </a:prstGeom>
          <a:gradFill rotWithShape="1">
            <a:gsLst>
              <a:gs pos="0">
                <a:srgbClr val="FD1D1D"/>
              </a:gs>
              <a:gs pos="100000">
                <a:srgbClr val="FF6B6B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010324" y="4743450"/>
            <a:ext cx="160015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CONSIDERATION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10324" y="5067299"/>
            <a:ext cx="1600159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Engagement &amp; Education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591235" y="5667374"/>
            <a:ext cx="2447863" cy="1238249"/>
          </a:xfrm>
          <a:prstGeom prst="roundRect">
            <a:avLst>
              <a:gd name="adj" fmla="val 15384"/>
            </a:avLst>
          </a:prstGeom>
          <a:gradFill rotWithShape="1">
            <a:gsLst>
              <a:gs pos="0">
                <a:srgbClr val="FCB045"/>
              </a:gs>
              <a:gs pos="100000">
                <a:srgbClr val="FFD166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200819" y="6038849"/>
            <a:ext cx="1219169" cy="2666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CONVERSION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00819" y="6343650"/>
            <a:ext cx="1219169" cy="19049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Sales &amp; Loyalty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47749"/>
          </a:xfrm>
          <a:prstGeom prst="rect">
            <a:avLst/>
          </a:prstGeom>
          <a:gradFill rotWithShape="1">
            <a:gsLst>
              <a:gs pos="0">
                <a:srgbClr val="833AB4"/>
              </a:gs>
              <a:gs pos="5000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380999"/>
            <a:ext cx="10858228" cy="476249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Strategic Takeaway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733" y="1428750"/>
            <a:ext cx="3114597" cy="952499"/>
          </a:xfrm>
          <a:prstGeom prst="roundRect">
            <a:avLst>
              <a:gd name="adj" fmla="val 24000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04852" y="1737213"/>
            <a:ext cx="304792" cy="1641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2516" y="1666874"/>
            <a:ext cx="2190695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Where modern customers are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67073" y="1428750"/>
            <a:ext cx="3114597" cy="952499"/>
          </a:xfrm>
          <a:prstGeom prst="roundRect">
            <a:avLst>
              <a:gd name="adj" fmla="val 24000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4305192" y="1719628"/>
            <a:ext cx="304792" cy="1992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52856" y="1666874"/>
            <a:ext cx="2190695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Builds trust visually and emotionally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6733" y="2667000"/>
            <a:ext cx="3114597" cy="1190625"/>
          </a:xfrm>
          <a:prstGeom prst="roundRect">
            <a:avLst>
              <a:gd name="adj" fmla="val 19200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04852" y="2928571"/>
            <a:ext cx="304792" cy="2579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52516" y="2905124"/>
            <a:ext cx="2190695" cy="714375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Enables direct communication and fast feedback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67073" y="2667000"/>
            <a:ext cx="3114597" cy="1190625"/>
          </a:xfrm>
          <a:prstGeom prst="roundRect">
            <a:avLst>
              <a:gd name="adj" fmla="val 19200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4305192" y="2984255"/>
            <a:ext cx="304792" cy="1465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752856" y="2905124"/>
            <a:ext cx="2190695" cy="4762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Integrates with Facebook for advanced marketing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6733" y="4143375"/>
            <a:ext cx="6514937" cy="781050"/>
          </a:xfrm>
          <a:prstGeom prst="roundRect">
            <a:avLst>
              <a:gd name="adj" fmla="val 29268"/>
            </a:avLst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904852" y="4416669"/>
            <a:ext cx="304792" cy="23446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52516" y="4381499"/>
            <a:ext cx="3419389" cy="238124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Serves both branding and sales objectives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6733" y="5495924"/>
            <a:ext cx="6514937" cy="1066799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833AB4">
                  <a:alpha val="10000"/>
                </a:srgbClr>
              </a:gs>
              <a:gs pos="100000">
                <a:srgbClr val="FD1D1D">
                  <a:alpha val="10000"/>
                </a:srgbClr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904852" y="5884479"/>
            <a:ext cx="342891" cy="28969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438239" y="5734050"/>
            <a:ext cx="5505312" cy="59054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333333"/>
                </a:solidFill>
                <a:latin typeface="Source Sans Pro"/>
                <a:rFonts ascii="Source Sans Pro" hAnsi="Source Sans Pro" eastAsia="Source Sans Pro" cs="Source Sans Pro"/>
              </a:rPr>
              <a:t>Success comes from strategy, consistency, integration with Facebook, and understanding the audience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591335" y="3228975"/>
            <a:ext cx="1523961" cy="15239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33AB4"/>
              </a:gs>
              <a:gs pos="100000">
                <a:srgbClr val="FD1D1D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91335" y="3228975"/>
            <a:ext cx="1523961" cy="1523999"/>
          </a:xfrm>
          <a:prstGeom prst="rect">
            <a:avLst/>
          </a:prstGeom>
          <a:noFill/>
        </p:spPr>
        <p:txBody>
          <a:bodyPr wrap="squar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 Instagram</a:t>
            </a:r>
            <a:r>
              <a:rPr sz="1104"/>
              <a:t>
</a:t>
            </a:r>
            <a:r>
              <a:rPr sz="1435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Marketing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81830" y="2466975"/>
            <a:ext cx="1142971" cy="1143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81830" y="2466975"/>
            <a:ext cx="1142971" cy="11430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Strategy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734306" y="3419474"/>
            <a:ext cx="1142971" cy="1143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734306" y="3419474"/>
            <a:ext cx="1142971" cy="11430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Consistency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781830" y="4371975"/>
            <a:ext cx="1142971" cy="1143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781830" y="4371975"/>
            <a:ext cx="1142971" cy="11430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Integration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29354" y="3419474"/>
            <a:ext cx="1142971" cy="1143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D1D1D"/>
              </a:gs>
              <a:gs pos="100000">
                <a:srgbClr val="FCB045"/>
              </a:gs>
            </a:gsLst>
            <a:lin scaled="0" ang="8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29354" y="3419474"/>
            <a:ext cx="1142971" cy="1143000"/>
          </a:xfrm>
          <a:prstGeom prst="rect">
            <a:avLst/>
          </a:prstGeom>
          <a:noFill/>
        </p:spPr>
        <p:txBody>
          <a:bodyPr wrap="none" anchor="ctr" lIns="73152" rIns="73152" tIns="54864" bIns="5486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Source Sans Pro"/>
                <a:rFonts ascii="Source Sans Pro" hAnsi="Source Sans Pro" eastAsia="Source Sans Pro" cs="Source Sans Pro"/>
              </a:rPr>
              <a:t>Audience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